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6" r:id="rId2"/>
    <p:sldMasterId id="2147483678" r:id="rId3"/>
    <p:sldMasterId id="2147483690" r:id="rId4"/>
  </p:sldMasterIdLst>
  <p:notesMasterIdLst>
    <p:notesMasterId r:id="rId51"/>
  </p:notesMasterIdLst>
  <p:sldIdLst>
    <p:sldId id="447" r:id="rId5"/>
    <p:sldId id="527" r:id="rId6"/>
    <p:sldId id="528" r:id="rId7"/>
    <p:sldId id="449" r:id="rId8"/>
    <p:sldId id="454" r:id="rId9"/>
    <p:sldId id="451" r:id="rId10"/>
    <p:sldId id="487" r:id="rId11"/>
    <p:sldId id="496" r:id="rId12"/>
    <p:sldId id="510" r:id="rId13"/>
    <p:sldId id="459" r:id="rId14"/>
    <p:sldId id="512" r:id="rId15"/>
    <p:sldId id="460" r:id="rId16"/>
    <p:sldId id="461" r:id="rId17"/>
    <p:sldId id="453" r:id="rId18"/>
    <p:sldId id="492" r:id="rId19"/>
    <p:sldId id="495" r:id="rId20"/>
    <p:sldId id="499" r:id="rId21"/>
    <p:sldId id="507" r:id="rId22"/>
    <p:sldId id="483" r:id="rId23"/>
    <p:sldId id="485" r:id="rId24"/>
    <p:sldId id="513" r:id="rId25"/>
    <p:sldId id="463" r:id="rId26"/>
    <p:sldId id="504" r:id="rId27"/>
    <p:sldId id="505" r:id="rId28"/>
    <p:sldId id="517" r:id="rId29"/>
    <p:sldId id="519" r:id="rId30"/>
    <p:sldId id="518" r:id="rId31"/>
    <p:sldId id="522" r:id="rId32"/>
    <p:sldId id="508" r:id="rId33"/>
    <p:sldId id="516" r:id="rId34"/>
    <p:sldId id="490" r:id="rId35"/>
    <p:sldId id="501" r:id="rId36"/>
    <p:sldId id="531" r:id="rId37"/>
    <p:sldId id="502" r:id="rId38"/>
    <p:sldId id="523" r:id="rId39"/>
    <p:sldId id="466" r:id="rId40"/>
    <p:sldId id="486" r:id="rId41"/>
    <p:sldId id="524" r:id="rId42"/>
    <p:sldId id="509" r:id="rId43"/>
    <p:sldId id="465" r:id="rId44"/>
    <p:sldId id="482" r:id="rId45"/>
    <p:sldId id="525" r:id="rId46"/>
    <p:sldId id="526" r:id="rId47"/>
    <p:sldId id="530" r:id="rId48"/>
    <p:sldId id="448" r:id="rId49"/>
    <p:sldId id="455"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4D4"/>
    <a:srgbClr val="F8F8F8"/>
    <a:srgbClr val="FFFF00"/>
    <a:srgbClr val="000000"/>
    <a:srgbClr val="FF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06D3C-0EF4-45EC-B324-C17FE8BDEE0C}">
  <a:tblStyle styleId="{66E06D3C-0EF4-45EC-B324-C17FE8BDE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72" autoAdjust="0"/>
  </p:normalViewPr>
  <p:slideViewPr>
    <p:cSldViewPr snapToGrid="0">
      <p:cViewPr varScale="1">
        <p:scale>
          <a:sx n="102" d="100"/>
          <a:sy n="102" d="100"/>
        </p:scale>
        <p:origin x="706" y="72"/>
      </p:cViewPr>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05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2 solutions:</a:t>
            </a:r>
          </a:p>
          <a:p>
            <a:pPr marL="139700" indent="0">
              <a:buNone/>
            </a:pPr>
            <a:endParaRPr lang="en-US" dirty="0"/>
          </a:p>
          <a:p>
            <a:pPr marL="368300" indent="-228600">
              <a:buAutoNum type="arabicPeriod"/>
            </a:pPr>
            <a:r>
              <a:rPr lang="en-US" dirty="0"/>
              <a:t>Server side discovery pattern</a:t>
            </a:r>
          </a:p>
          <a:p>
            <a:pPr marL="368300" indent="-228600">
              <a:buAutoNum type="arabicPeriod"/>
            </a:pPr>
            <a:r>
              <a:rPr lang="en-US" dirty="0"/>
              <a:t>Client side discovery pattern</a:t>
            </a:r>
          </a:p>
          <a:p>
            <a:pPr marL="368300" indent="-228600">
              <a:buAutoNum type="arabicPeriod"/>
            </a:pPr>
            <a:endParaRPr lang="en-US" dirty="0"/>
          </a:p>
          <a:p>
            <a:pPr marL="139700" indent="0">
              <a:buNone/>
            </a:pPr>
            <a:r>
              <a:rPr lang="en-US" dirty="0"/>
              <a:t>Server</a:t>
            </a:r>
            <a:r>
              <a:rPr lang="en-US" baseline="0" dirty="0"/>
              <a:t> side </a:t>
            </a:r>
            <a:r>
              <a:rPr lang="zh-TW" altLang="en-US" baseline="0" dirty="0"/>
              <a:t>簡單容易時做，不過也會隱藏過多細節。弱需要更靈活的配置 </a:t>
            </a:r>
            <a:r>
              <a:rPr lang="en-US" altLang="zh-TW" baseline="0" dirty="0"/>
              <a:t>(</a:t>
            </a:r>
            <a:r>
              <a:rPr lang="zh-TW" altLang="en-US" baseline="0" dirty="0"/>
              <a:t>後續</a:t>
            </a:r>
            <a:r>
              <a:rPr lang="en-US" altLang="zh-TW" baseline="0" dirty="0"/>
              <a:t>)</a:t>
            </a:r>
            <a:r>
              <a:rPr lang="zh-TW" altLang="en-US" baseline="0" dirty="0"/>
              <a:t>，必須採用 </a:t>
            </a:r>
            <a:r>
              <a:rPr lang="en-US" altLang="zh-TW" baseline="0" dirty="0"/>
              <a:t>client</a:t>
            </a:r>
            <a:r>
              <a:rPr lang="zh-TW" altLang="en-US" baseline="0" dirty="0"/>
              <a:t> </a:t>
            </a:r>
            <a:r>
              <a:rPr lang="en-US" altLang="zh-TW" baseline="0" dirty="0"/>
              <a:t>side</a:t>
            </a:r>
            <a:r>
              <a:rPr lang="zh-TW" altLang="en-US" baseline="0" dirty="0"/>
              <a:t> </a:t>
            </a:r>
            <a:r>
              <a:rPr lang="en-US" altLang="zh-TW" baseline="0" dirty="0"/>
              <a:t>discovery</a:t>
            </a:r>
            <a:r>
              <a:rPr lang="zh-TW" altLang="en-US" baseline="0" dirty="0"/>
              <a:t> </a:t>
            </a:r>
            <a:r>
              <a:rPr lang="en-US" altLang="zh-TW" baseline="0" dirty="0"/>
              <a:t>pattern</a:t>
            </a:r>
            <a:endParaRPr lang="en-US" dirty="0"/>
          </a:p>
        </p:txBody>
      </p:sp>
    </p:spTree>
    <p:extLst>
      <p:ext uri="{BB962C8B-B14F-4D97-AF65-F5344CB8AC3E}">
        <p14:creationId xmlns:p14="http://schemas.microsoft.com/office/powerpoint/2010/main" val="3172690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WHY: service discovery MUST</a:t>
            </a:r>
            <a:r>
              <a:rPr lang="en-US" baseline="0" dirty="0" smtClean="0"/>
              <a:t> integrated with configuration management?</a:t>
            </a:r>
          </a:p>
          <a:p>
            <a:pPr marL="139700" indent="0">
              <a:buNone/>
            </a:pPr>
            <a:endParaRPr lang="en-US" baseline="0" dirty="0" smtClean="0"/>
          </a:p>
          <a:p>
            <a:pPr marL="368300" indent="-228600">
              <a:buAutoNum type="arabicPeriod"/>
            </a:pPr>
            <a:r>
              <a:rPr lang="en-US" baseline="0" dirty="0" smtClean="0"/>
              <a:t>Service </a:t>
            </a:r>
            <a:r>
              <a:rPr lang="zh-TW" altLang="en-US" baseline="0" dirty="0" smtClean="0"/>
              <a:t>啟動時要跟 </a:t>
            </a:r>
            <a:r>
              <a:rPr lang="en-US" altLang="zh-TW" baseline="0" dirty="0" smtClean="0"/>
              <a:t>service</a:t>
            </a:r>
            <a:r>
              <a:rPr lang="zh-TW" altLang="en-US" baseline="0" dirty="0" smtClean="0"/>
              <a:t> </a:t>
            </a:r>
            <a:r>
              <a:rPr lang="en-US" altLang="zh-TW" baseline="0" dirty="0" smtClean="0"/>
              <a:t>discovery</a:t>
            </a:r>
            <a:r>
              <a:rPr lang="zh-TW" altLang="en-US" baseline="0" dirty="0" smtClean="0"/>
              <a:t> 註冊，也要到 </a:t>
            </a:r>
            <a:r>
              <a:rPr lang="en-US" altLang="zh-TW" baseline="0" dirty="0" smtClean="0"/>
              <a:t>configuration management </a:t>
            </a:r>
            <a:r>
              <a:rPr lang="zh-TW" altLang="en-US" baseline="0" dirty="0" smtClean="0"/>
              <a:t>取得組態資訊，兩者的時間點一致</a:t>
            </a:r>
            <a:endParaRPr lang="en-US" altLang="zh-TW" baseline="0" dirty="0" smtClean="0"/>
          </a:p>
          <a:p>
            <a:pPr marL="368300" indent="-228600">
              <a:buAutoNum type="arabicPeriod"/>
            </a:pPr>
            <a:r>
              <a:rPr lang="zh-TW" altLang="en-US" baseline="0" dirty="0" smtClean="0"/>
              <a:t>過去還沒有 </a:t>
            </a:r>
            <a:r>
              <a:rPr lang="en-US" altLang="zh-TW" baseline="0" dirty="0" smtClean="0"/>
              <a:t>service</a:t>
            </a:r>
            <a:r>
              <a:rPr lang="zh-TW" altLang="en-US" baseline="0" dirty="0" smtClean="0"/>
              <a:t> </a:t>
            </a:r>
            <a:r>
              <a:rPr lang="en-US" altLang="zh-TW" baseline="0" dirty="0" smtClean="0"/>
              <a:t>discovery</a:t>
            </a:r>
            <a:r>
              <a:rPr lang="zh-TW" altLang="en-US" baseline="0" dirty="0" smtClean="0"/>
              <a:t> 服務時，</a:t>
            </a:r>
            <a:r>
              <a:rPr lang="en-US" altLang="zh-TW" baseline="0" dirty="0" smtClean="0"/>
              <a:t>service definition (end points + metadata) </a:t>
            </a:r>
            <a:r>
              <a:rPr lang="zh-TW" altLang="en-US" baseline="0" dirty="0" smtClean="0"/>
              <a:t>都是放在 </a:t>
            </a:r>
            <a:r>
              <a:rPr lang="en-US" altLang="zh-TW" baseline="0" dirty="0" err="1" smtClean="0"/>
              <a:t>config</a:t>
            </a:r>
            <a:r>
              <a:rPr lang="en-US" altLang="zh-TW" baseline="0" dirty="0" smtClean="0"/>
              <a:t>, </a:t>
            </a:r>
            <a:r>
              <a:rPr lang="zh-TW" altLang="en-US" baseline="0" dirty="0" smtClean="0"/>
              <a:t>缺乏完善的 </a:t>
            </a:r>
            <a:r>
              <a:rPr lang="en-US" altLang="zh-TW" baseline="0" dirty="0" smtClean="0"/>
              <a:t>health check </a:t>
            </a:r>
            <a:r>
              <a:rPr lang="zh-TW" altLang="en-US" baseline="0" dirty="0" smtClean="0"/>
              <a:t>機制確保 </a:t>
            </a:r>
            <a:r>
              <a:rPr lang="en-US" altLang="zh-TW" baseline="0" dirty="0" smtClean="0"/>
              <a:t>service</a:t>
            </a:r>
            <a:r>
              <a:rPr lang="zh-TW" altLang="en-US" baseline="0" dirty="0" smtClean="0"/>
              <a:t> </a:t>
            </a:r>
            <a:r>
              <a:rPr lang="en-US" altLang="zh-TW" baseline="0" dirty="0" smtClean="0"/>
              <a:t>definition</a:t>
            </a:r>
            <a:r>
              <a:rPr lang="zh-TW" altLang="en-US" baseline="0" dirty="0" smtClean="0"/>
              <a:t> 正確</a:t>
            </a:r>
            <a:r>
              <a:rPr lang="en-US" altLang="zh-TW" baseline="0" dirty="0" smtClean="0"/>
              <a:t/>
            </a:r>
            <a:br>
              <a:rPr lang="en-US" altLang="zh-TW" baseline="0" dirty="0" smtClean="0"/>
            </a:br>
            <a:r>
              <a:rPr lang="en-US" altLang="zh-TW" baseline="0" dirty="0" smtClean="0"/>
              <a:t>service discovery </a:t>
            </a:r>
            <a:r>
              <a:rPr lang="zh-TW" altLang="en-US" baseline="0" dirty="0" smtClean="0"/>
              <a:t>其實可以看成更適合存放 </a:t>
            </a:r>
            <a:r>
              <a:rPr lang="en-US" altLang="zh-TW" baseline="0" dirty="0" smtClean="0"/>
              <a:t>service</a:t>
            </a:r>
            <a:r>
              <a:rPr lang="zh-TW" altLang="en-US" baseline="0" dirty="0" smtClean="0"/>
              <a:t> </a:t>
            </a:r>
            <a:r>
              <a:rPr lang="en-US" altLang="zh-TW" baseline="0" dirty="0" smtClean="0"/>
              <a:t>definition (configuration) </a:t>
            </a:r>
            <a:r>
              <a:rPr lang="zh-TW" altLang="en-US" baseline="0" dirty="0" smtClean="0"/>
              <a:t>的 </a:t>
            </a:r>
            <a:r>
              <a:rPr lang="en-US" altLang="zh-TW" baseline="0" dirty="0" smtClean="0"/>
              <a:t>database</a:t>
            </a:r>
          </a:p>
          <a:p>
            <a:pPr marL="368300" indent="-228600">
              <a:buAutoNum type="arabicPeriod"/>
            </a:pPr>
            <a:endParaRPr lang="en-US" dirty="0"/>
          </a:p>
        </p:txBody>
      </p:sp>
    </p:spTree>
    <p:extLst>
      <p:ext uri="{BB962C8B-B14F-4D97-AF65-F5344CB8AC3E}">
        <p14:creationId xmlns:p14="http://schemas.microsoft.com/office/powerpoint/2010/main" val="13118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Server Side Disc Patterns, </a:t>
            </a:r>
            <a:r>
              <a:rPr lang="zh-TW" altLang="en-US" dirty="0"/>
              <a:t>用在 </a:t>
            </a:r>
            <a:r>
              <a:rPr lang="en-US" altLang="zh-TW" dirty="0"/>
              <a:t>Developer </a:t>
            </a:r>
            <a:r>
              <a:rPr lang="zh-TW" altLang="en-US" dirty="0"/>
              <a:t>不想改 </a:t>
            </a:r>
            <a:r>
              <a:rPr lang="en-US" altLang="zh-TW" dirty="0"/>
              <a:t>code </a:t>
            </a:r>
            <a:r>
              <a:rPr lang="zh-TW" altLang="en-US" dirty="0"/>
              <a:t>的情況下，或是需要透過 </a:t>
            </a:r>
            <a:r>
              <a:rPr lang="en-US" altLang="zh-TW" dirty="0"/>
              <a:t>Operation</a:t>
            </a:r>
            <a:r>
              <a:rPr lang="zh-TW" altLang="en-US" dirty="0"/>
              <a:t> </a:t>
            </a:r>
            <a:r>
              <a:rPr lang="en-US" altLang="zh-TW" dirty="0"/>
              <a:t>Team</a:t>
            </a:r>
            <a:r>
              <a:rPr lang="zh-TW" altLang="en-US" dirty="0"/>
              <a:t> 集中管理的前提下使用。</a:t>
            </a:r>
            <a:endParaRPr lang="en-US" altLang="zh-TW" dirty="0"/>
          </a:p>
          <a:p>
            <a:pPr marL="139700" indent="0">
              <a:buNone/>
            </a:pPr>
            <a:endParaRPr lang="en-US" altLang="zh-TW" dirty="0"/>
          </a:p>
          <a:p>
            <a:pPr marL="139700" indent="0">
              <a:buNone/>
            </a:pPr>
            <a:r>
              <a:rPr lang="en-US" altLang="zh-TW" dirty="0"/>
              <a:t>Consul</a:t>
            </a:r>
            <a:r>
              <a:rPr lang="zh-TW" altLang="en-US" dirty="0"/>
              <a:t> 提供兩種通用的作法，可以跟大部分的 </a:t>
            </a:r>
            <a:r>
              <a:rPr lang="en-US" altLang="zh-TW" dirty="0"/>
              <a:t>Legacy</a:t>
            </a:r>
            <a:r>
              <a:rPr lang="zh-TW" altLang="en-US" dirty="0"/>
              <a:t> </a:t>
            </a:r>
            <a:r>
              <a:rPr lang="en-US" altLang="zh-TW" dirty="0"/>
              <a:t>System</a:t>
            </a:r>
            <a:r>
              <a:rPr lang="zh-TW" altLang="en-US" dirty="0"/>
              <a:t> 緊密整合</a:t>
            </a:r>
            <a:r>
              <a:rPr lang="en-US" altLang="zh-TW" dirty="0"/>
              <a:t>:</a:t>
            </a:r>
          </a:p>
          <a:p>
            <a:pPr marL="139700" indent="0">
              <a:buNone/>
            </a:pPr>
            <a:endParaRPr lang="en-US" altLang="zh-TW" dirty="0"/>
          </a:p>
          <a:p>
            <a:pPr marL="368300" indent="-228600">
              <a:buAutoNum type="arabicPeriod"/>
            </a:pPr>
            <a:r>
              <a:rPr lang="zh-TW" altLang="en-US" dirty="0"/>
              <a:t>透過 </a:t>
            </a:r>
            <a:r>
              <a:rPr lang="en-US" altLang="zh-TW" dirty="0"/>
              <a:t>utility: consul-template, </a:t>
            </a:r>
            <a:r>
              <a:rPr lang="zh-TW" altLang="en-US" dirty="0"/>
              <a:t>可以隨時監控 </a:t>
            </a:r>
            <a:r>
              <a:rPr lang="en-US" altLang="zh-TW" dirty="0"/>
              <a:t>consul</a:t>
            </a:r>
            <a:r>
              <a:rPr lang="zh-TW" altLang="en-US" dirty="0"/>
              <a:t> 註冊資料庫的異動，一旦變更就可以立即套用預先定義的 </a:t>
            </a:r>
            <a:r>
              <a:rPr lang="en-US" altLang="zh-TW" dirty="0"/>
              <a:t>configuration template, </a:t>
            </a:r>
            <a:r>
              <a:rPr lang="zh-TW" altLang="en-US" dirty="0"/>
              <a:t>套用正確的註冊資訊，更新並且重新載入 </a:t>
            </a:r>
            <a:r>
              <a:rPr lang="en-US" altLang="zh-TW" dirty="0"/>
              <a:t>NGINX</a:t>
            </a:r>
            <a:r>
              <a:rPr lang="zh-TW" altLang="en-US" dirty="0"/>
              <a:t>。只要你能編寫出對應的 </a:t>
            </a:r>
            <a:r>
              <a:rPr lang="en-US" altLang="zh-TW" dirty="0"/>
              <a:t>config</a:t>
            </a:r>
            <a:r>
              <a:rPr lang="zh-TW" altLang="en-US" dirty="0"/>
              <a:t> </a:t>
            </a:r>
            <a:r>
              <a:rPr lang="en-US" altLang="zh-TW" dirty="0"/>
              <a:t>template</a:t>
            </a:r>
            <a:r>
              <a:rPr lang="zh-TW" altLang="en-US" dirty="0"/>
              <a:t> 的系統都能夠使用這個方式。</a:t>
            </a:r>
            <a:endParaRPr lang="en-US" altLang="zh-TW" dirty="0"/>
          </a:p>
          <a:p>
            <a:pPr marL="368300" indent="-228600">
              <a:buAutoNum type="arabicPeriod"/>
            </a:pPr>
            <a:r>
              <a:rPr lang="zh-TW" altLang="en-US" dirty="0"/>
              <a:t>透過 </a:t>
            </a:r>
            <a:r>
              <a:rPr lang="en-US" altLang="zh-TW" dirty="0"/>
              <a:t>consul</a:t>
            </a:r>
            <a:r>
              <a:rPr lang="zh-TW" altLang="en-US" dirty="0"/>
              <a:t> </a:t>
            </a:r>
            <a:r>
              <a:rPr lang="en-US" altLang="zh-TW" dirty="0" err="1"/>
              <a:t>dns</a:t>
            </a:r>
            <a:r>
              <a:rPr lang="zh-TW" altLang="en-US" dirty="0"/>
              <a:t> </a:t>
            </a:r>
            <a:r>
              <a:rPr lang="en-US" altLang="zh-TW" dirty="0"/>
              <a:t>interface,</a:t>
            </a:r>
            <a:r>
              <a:rPr lang="zh-TW" altLang="en-US" dirty="0"/>
              <a:t> </a:t>
            </a:r>
            <a:r>
              <a:rPr lang="en-US" altLang="zh-TW" dirty="0"/>
              <a:t>consul </a:t>
            </a:r>
            <a:r>
              <a:rPr lang="zh-TW" altLang="en-US" dirty="0"/>
              <a:t>的註冊資料庫，也提供 </a:t>
            </a:r>
            <a:r>
              <a:rPr lang="en-US" altLang="zh-TW" dirty="0"/>
              <a:t>DNS</a:t>
            </a:r>
            <a:r>
              <a:rPr lang="zh-TW" altLang="en-US" dirty="0"/>
              <a:t> 的介面查詢。支援 </a:t>
            </a:r>
            <a:r>
              <a:rPr lang="en-US" altLang="zh-TW" dirty="0"/>
              <a:t>DNS</a:t>
            </a:r>
            <a:r>
              <a:rPr lang="zh-TW" altLang="en-US" dirty="0"/>
              <a:t> 的 </a:t>
            </a:r>
            <a:r>
              <a:rPr lang="en-US" altLang="zh-TW" dirty="0"/>
              <a:t>client</a:t>
            </a:r>
            <a:r>
              <a:rPr lang="zh-TW" altLang="en-US" dirty="0"/>
              <a:t> 大都能輕易整合。不過較進階的資訊 </a:t>
            </a:r>
            <a:r>
              <a:rPr lang="en-US" altLang="zh-TW" dirty="0"/>
              <a:t>(</a:t>
            </a:r>
            <a:r>
              <a:rPr lang="zh-TW" altLang="en-US" dirty="0"/>
              <a:t>如 </a:t>
            </a:r>
            <a:r>
              <a:rPr lang="en-US" altLang="zh-TW" dirty="0"/>
              <a:t>tags, port … </a:t>
            </a:r>
            <a:r>
              <a:rPr lang="en-US" altLang="zh-TW" dirty="0" err="1"/>
              <a:t>etc</a:t>
            </a:r>
            <a:r>
              <a:rPr lang="en-US" altLang="zh-TW" dirty="0"/>
              <a:t>) </a:t>
            </a:r>
            <a:r>
              <a:rPr lang="zh-TW" altLang="en-US" dirty="0"/>
              <a:t>則必須搭配 </a:t>
            </a:r>
            <a:r>
              <a:rPr lang="en-US" altLang="zh-TW" dirty="0"/>
              <a:t>client </a:t>
            </a:r>
            <a:r>
              <a:rPr lang="zh-TW" altLang="en-US" dirty="0"/>
              <a:t>查詢 </a:t>
            </a:r>
            <a:r>
              <a:rPr lang="en-US" altLang="zh-TW" dirty="0"/>
              <a:t>SRV / TXT records </a:t>
            </a:r>
            <a:r>
              <a:rPr lang="zh-TW" altLang="en-US" dirty="0"/>
              <a:t>才能達成，否則只能達成 </a:t>
            </a:r>
            <a:r>
              <a:rPr lang="en-US" altLang="zh-TW" dirty="0"/>
              <a:t>IP</a:t>
            </a:r>
            <a:r>
              <a:rPr lang="zh-TW" altLang="en-US" dirty="0"/>
              <a:t> </a:t>
            </a:r>
            <a:r>
              <a:rPr lang="en-US" altLang="zh-TW" dirty="0"/>
              <a:t>address</a:t>
            </a:r>
            <a:r>
              <a:rPr lang="zh-TW" altLang="en-US" dirty="0"/>
              <a:t> </a:t>
            </a:r>
            <a:r>
              <a:rPr lang="en-US" altLang="zh-TW" dirty="0"/>
              <a:t>lookup,</a:t>
            </a:r>
            <a:r>
              <a:rPr lang="zh-TW" altLang="en-US" dirty="0"/>
              <a:t> 彈性有限。</a:t>
            </a:r>
          </a:p>
        </p:txBody>
      </p:sp>
    </p:spTree>
    <p:extLst>
      <p:ext uri="{BB962C8B-B14F-4D97-AF65-F5344CB8AC3E}">
        <p14:creationId xmlns:p14="http://schemas.microsoft.com/office/powerpoint/2010/main" val="3787216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Consul </a:t>
            </a:r>
            <a:r>
              <a:rPr lang="zh-TW" altLang="en-US" dirty="0"/>
              <a:t>同樣支援 </a:t>
            </a:r>
            <a:r>
              <a:rPr lang="en-US" altLang="zh-TW" dirty="0"/>
              <a:t>client</a:t>
            </a:r>
            <a:r>
              <a:rPr lang="zh-TW" altLang="en-US" dirty="0"/>
              <a:t> </a:t>
            </a:r>
            <a:r>
              <a:rPr lang="en-US" altLang="zh-TW" dirty="0"/>
              <a:t>side</a:t>
            </a:r>
            <a:r>
              <a:rPr lang="zh-TW" altLang="en-US" dirty="0"/>
              <a:t> </a:t>
            </a:r>
            <a:r>
              <a:rPr lang="en-US" altLang="zh-TW" dirty="0"/>
              <a:t>disc</a:t>
            </a:r>
            <a:r>
              <a:rPr lang="zh-TW" altLang="en-US" dirty="0"/>
              <a:t> </a:t>
            </a:r>
            <a:r>
              <a:rPr lang="en-US" altLang="zh-TW" dirty="0"/>
              <a:t>pattern</a:t>
            </a:r>
            <a:r>
              <a:rPr lang="zh-TW" altLang="en-US" dirty="0"/>
              <a:t> 的架構。</a:t>
            </a:r>
            <a:endParaRPr lang="en-US" altLang="zh-TW" dirty="0"/>
          </a:p>
          <a:p>
            <a:pPr marL="139700" indent="0">
              <a:buNone/>
            </a:pPr>
            <a:endParaRPr lang="en-US" altLang="zh-TW" dirty="0"/>
          </a:p>
          <a:p>
            <a:pPr marL="139700" indent="0">
              <a:buNone/>
            </a:pPr>
            <a:r>
              <a:rPr lang="zh-TW" altLang="en-US" dirty="0"/>
              <a:t>這是 </a:t>
            </a:r>
            <a:r>
              <a:rPr lang="en-US" altLang="zh-TW" dirty="0"/>
              <a:t>service discovery </a:t>
            </a:r>
            <a:r>
              <a:rPr lang="zh-TW" altLang="en-US" dirty="0"/>
              <a:t>主要推薦的架構做法，也是彈性與效益最大的作法 </a:t>
            </a:r>
            <a:r>
              <a:rPr lang="en-US" altLang="zh-TW" dirty="0"/>
              <a:t>(</a:t>
            </a:r>
            <a:r>
              <a:rPr lang="zh-TW" altLang="en-US" dirty="0"/>
              <a:t>後述</a:t>
            </a:r>
            <a:r>
              <a:rPr lang="en-US" altLang="zh-TW" dirty="0"/>
              <a:t>)</a:t>
            </a:r>
            <a:r>
              <a:rPr lang="zh-TW" altLang="en-US" dirty="0"/>
              <a:t>。</a:t>
            </a:r>
            <a:r>
              <a:rPr lang="en-US" altLang="zh-TW" dirty="0"/>
              <a:t> Client </a:t>
            </a:r>
            <a:r>
              <a:rPr lang="zh-TW" altLang="en-US" dirty="0"/>
              <a:t>用這個架構能保有最大的彈性與掌握度。</a:t>
            </a:r>
            <a:endParaRPr lang="en-US" altLang="zh-TW" dirty="0"/>
          </a:p>
          <a:p>
            <a:pPr marL="139700" indent="0">
              <a:buNone/>
            </a:pPr>
            <a:endParaRPr lang="en-US" altLang="zh-TW" dirty="0"/>
          </a:p>
          <a:p>
            <a:pPr marL="139700" indent="0">
              <a:buNone/>
            </a:pPr>
            <a:r>
              <a:rPr lang="en-US" altLang="zh-TW" dirty="0"/>
              <a:t>Client </a:t>
            </a:r>
            <a:r>
              <a:rPr lang="zh-TW" altLang="en-US" dirty="0"/>
              <a:t>可以透過兩種方式查詢 </a:t>
            </a:r>
            <a:r>
              <a:rPr lang="en-US" altLang="zh-TW" dirty="0"/>
              <a:t>consul</a:t>
            </a:r>
            <a:r>
              <a:rPr lang="zh-TW" altLang="en-US" dirty="0"/>
              <a:t> 註冊資訊</a:t>
            </a:r>
            <a:r>
              <a:rPr lang="en-US" altLang="zh-TW" dirty="0"/>
              <a:t>:</a:t>
            </a:r>
          </a:p>
          <a:p>
            <a:pPr marL="139700" indent="0">
              <a:buNone/>
            </a:pPr>
            <a:endParaRPr lang="en-US" altLang="zh-TW" dirty="0"/>
          </a:p>
          <a:p>
            <a:pPr marL="368300" indent="-228600">
              <a:buAutoNum type="arabicPeriod"/>
            </a:pPr>
            <a:r>
              <a:rPr lang="en-US" altLang="zh-TW" dirty="0"/>
              <a:t>HTTP API, </a:t>
            </a:r>
            <a:r>
              <a:rPr lang="zh-TW" altLang="en-US" dirty="0"/>
              <a:t>提供最豐富完整的資訊查詢，可以存取所有資訊；包括註冊資料庫；包括組態設定 </a:t>
            </a:r>
            <a:r>
              <a:rPr lang="en-US" altLang="zh-TW" dirty="0"/>
              <a:t>(KV-Store) </a:t>
            </a:r>
            <a:r>
              <a:rPr lang="zh-TW" altLang="en-US" dirty="0"/>
              <a:t>等。由 </a:t>
            </a:r>
            <a:r>
              <a:rPr lang="en-US" altLang="zh-TW" dirty="0"/>
              <a:t>client side </a:t>
            </a:r>
            <a:r>
              <a:rPr lang="zh-TW" altLang="en-US" dirty="0"/>
              <a:t>的 </a:t>
            </a:r>
            <a:r>
              <a:rPr lang="en-US" altLang="zh-TW" dirty="0"/>
              <a:t>registry aware http client </a:t>
            </a:r>
            <a:r>
              <a:rPr lang="zh-TW" altLang="en-US" dirty="0"/>
              <a:t>查詢後對選定的 </a:t>
            </a:r>
            <a:r>
              <a:rPr lang="en-US" altLang="zh-TW" dirty="0"/>
              <a:t>service instance</a:t>
            </a:r>
            <a:r>
              <a:rPr lang="zh-TW" altLang="en-US" dirty="0"/>
              <a:t> 提出呼叫要求。</a:t>
            </a:r>
            <a:endParaRPr lang="en-US" altLang="zh-TW" dirty="0"/>
          </a:p>
          <a:p>
            <a:pPr marL="368300" indent="-228600">
              <a:buAutoNum type="arabicPeriod"/>
            </a:pPr>
            <a:r>
              <a:rPr lang="zh-TW" altLang="en-US" dirty="0"/>
              <a:t>若因為各種因素，無法直接對 </a:t>
            </a:r>
            <a:r>
              <a:rPr lang="en-US" altLang="zh-TW" dirty="0"/>
              <a:t>consul </a:t>
            </a:r>
            <a:r>
              <a:rPr lang="zh-TW" altLang="en-US" dirty="0"/>
              <a:t>提出 </a:t>
            </a:r>
            <a:r>
              <a:rPr lang="en-US" altLang="zh-TW" dirty="0"/>
              <a:t>HTTP request </a:t>
            </a:r>
            <a:r>
              <a:rPr lang="zh-TW" altLang="en-US" dirty="0"/>
              <a:t>的話 </a:t>
            </a:r>
            <a:r>
              <a:rPr lang="en-US" altLang="zh-TW" dirty="0"/>
              <a:t>( IT policy, client </a:t>
            </a:r>
            <a:r>
              <a:rPr lang="zh-TW" altLang="en-US" dirty="0"/>
              <a:t>老舊只支援 </a:t>
            </a:r>
            <a:r>
              <a:rPr lang="en-US" altLang="zh-TW" dirty="0"/>
              <a:t>DNS</a:t>
            </a:r>
            <a:r>
              <a:rPr lang="zh-TW" altLang="en-US" dirty="0"/>
              <a:t> 等等</a:t>
            </a:r>
            <a:r>
              <a:rPr lang="en-US" altLang="zh-TW" dirty="0"/>
              <a:t>)</a:t>
            </a:r>
            <a:r>
              <a:rPr lang="zh-TW" altLang="en-US" dirty="0"/>
              <a:t>，</a:t>
            </a:r>
            <a:r>
              <a:rPr lang="en-US" altLang="zh-TW" dirty="0"/>
              <a:t>client </a:t>
            </a:r>
            <a:r>
              <a:rPr lang="zh-TW" altLang="en-US" dirty="0"/>
              <a:t>仍可用最基本的 </a:t>
            </a:r>
            <a:r>
              <a:rPr lang="en-US" altLang="zh-TW" dirty="0"/>
              <a:t>DNS</a:t>
            </a:r>
            <a:r>
              <a:rPr lang="zh-TW" altLang="en-US" dirty="0"/>
              <a:t> 協定 </a:t>
            </a:r>
            <a:r>
              <a:rPr lang="en-US" altLang="zh-TW" dirty="0"/>
              <a:t>(</a:t>
            </a:r>
            <a:r>
              <a:rPr lang="zh-TW" altLang="en-US" dirty="0"/>
              <a:t>絕大部分古老的平台都能支援</a:t>
            </a:r>
            <a:r>
              <a:rPr lang="en-US" altLang="zh-TW" dirty="0"/>
              <a:t>)</a:t>
            </a:r>
            <a:r>
              <a:rPr lang="zh-TW" altLang="en-US" dirty="0"/>
              <a:t> 來存取查詢註冊資料庫。與 </a:t>
            </a:r>
            <a:r>
              <a:rPr lang="en-US" altLang="zh-TW" dirty="0"/>
              <a:t>server side pattern </a:t>
            </a:r>
            <a:r>
              <a:rPr lang="zh-TW" altLang="en-US" dirty="0"/>
              <a:t>不同的是，</a:t>
            </a:r>
            <a:r>
              <a:rPr lang="en-US" altLang="zh-TW" dirty="0"/>
              <a:t>client</a:t>
            </a:r>
            <a:r>
              <a:rPr lang="zh-TW" altLang="en-US" dirty="0"/>
              <a:t> 保有該選用那個 </a:t>
            </a:r>
            <a:r>
              <a:rPr lang="en-US" altLang="zh-TW" dirty="0"/>
              <a:t>instance</a:t>
            </a:r>
            <a:r>
              <a:rPr lang="zh-TW" altLang="en-US" dirty="0"/>
              <a:t> 的決定權，有機會融入 </a:t>
            </a:r>
            <a:r>
              <a:rPr lang="en-US" altLang="zh-TW" dirty="0"/>
              <a:t>business</a:t>
            </a:r>
            <a:r>
              <a:rPr lang="zh-TW" altLang="en-US" dirty="0"/>
              <a:t> </a:t>
            </a:r>
            <a:r>
              <a:rPr lang="en-US" altLang="zh-TW" dirty="0"/>
              <a:t>logic</a:t>
            </a:r>
            <a:r>
              <a:rPr lang="zh-TW" altLang="en-US" dirty="0"/>
              <a:t> 的考量。</a:t>
            </a:r>
          </a:p>
        </p:txBody>
      </p:sp>
    </p:spTree>
    <p:extLst>
      <p:ext uri="{BB962C8B-B14F-4D97-AF65-F5344CB8AC3E}">
        <p14:creationId xmlns:p14="http://schemas.microsoft.com/office/powerpoint/2010/main" val="78291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smtClean="0"/>
              <a:t>如果我們在部署時，利用 </a:t>
            </a:r>
            <a:r>
              <a:rPr lang="en-US" altLang="zh-TW" dirty="0" smtClean="0"/>
              <a:t>service</a:t>
            </a:r>
            <a:r>
              <a:rPr lang="zh-TW" altLang="en-US" dirty="0" smtClean="0"/>
              <a:t> </a:t>
            </a:r>
            <a:r>
              <a:rPr lang="en-US" altLang="zh-TW" dirty="0" smtClean="0"/>
              <a:t>definition</a:t>
            </a:r>
            <a:r>
              <a:rPr lang="zh-TW" altLang="en-US" dirty="0" smtClean="0"/>
              <a:t> 來標記 </a:t>
            </a:r>
            <a:r>
              <a:rPr lang="en-US" altLang="zh-TW" dirty="0" smtClean="0"/>
              <a:t>“</a:t>
            </a:r>
            <a:r>
              <a:rPr lang="zh-TW" altLang="en-US" dirty="0" smtClean="0"/>
              <a:t>藍綠部署</a:t>
            </a:r>
            <a:r>
              <a:rPr lang="en-US" altLang="zh-TW" dirty="0" smtClean="0"/>
              <a:t>”</a:t>
            </a:r>
            <a:r>
              <a:rPr lang="zh-TW" altLang="en-US" dirty="0" smtClean="0"/>
              <a:t> 的資訊</a:t>
            </a:r>
            <a:r>
              <a:rPr lang="en-US" altLang="zh-TW" baseline="0" dirty="0" smtClean="0"/>
              <a:t> (using tagging), </a:t>
            </a:r>
          </a:p>
          <a:p>
            <a:pPr marL="139700" indent="0">
              <a:buNone/>
            </a:pPr>
            <a:r>
              <a:rPr lang="zh-TW" altLang="en-US" baseline="0" dirty="0" smtClean="0"/>
              <a:t>則可用上述程式碼，找出屬於綠區的所有服務清單</a:t>
            </a:r>
            <a:endParaRPr lang="en-US" altLang="zh-TW" baseline="0" dirty="0" smtClean="0"/>
          </a:p>
          <a:p>
            <a:pPr marL="139700" indent="0">
              <a:buNone/>
            </a:pPr>
            <a:endParaRPr lang="en-US" baseline="0" dirty="0" smtClean="0"/>
          </a:p>
          <a:p>
            <a:pPr marL="139700" indent="0">
              <a:buNone/>
            </a:pPr>
            <a:r>
              <a:rPr lang="en-US" dirty="0" smtClean="0"/>
              <a:t>using Consul;</a:t>
            </a:r>
          </a:p>
          <a:p>
            <a:pPr marL="139700" indent="0">
              <a:buNone/>
            </a:pPr>
            <a:r>
              <a:rPr lang="en-US" dirty="0" smtClean="0"/>
              <a:t>using System;</a:t>
            </a:r>
          </a:p>
          <a:p>
            <a:pPr marL="139700" indent="0">
              <a:buNone/>
            </a:pPr>
            <a:r>
              <a:rPr lang="en-US" dirty="0" smtClean="0"/>
              <a:t>using </a:t>
            </a:r>
            <a:r>
              <a:rPr lang="en-US" dirty="0" err="1" smtClean="0"/>
              <a:t>System.Collections.Generic</a:t>
            </a:r>
            <a:r>
              <a:rPr lang="en-US" dirty="0" smtClean="0"/>
              <a:t>;</a:t>
            </a:r>
          </a:p>
          <a:p>
            <a:pPr marL="139700" indent="0">
              <a:buNone/>
            </a:pPr>
            <a:r>
              <a:rPr lang="en-US" dirty="0" smtClean="0"/>
              <a:t>using </a:t>
            </a:r>
            <a:r>
              <a:rPr lang="en-US" dirty="0" err="1" smtClean="0"/>
              <a:t>System.Linq</a:t>
            </a:r>
            <a:r>
              <a:rPr lang="en-US" dirty="0" smtClean="0"/>
              <a:t>;</a:t>
            </a:r>
          </a:p>
          <a:p>
            <a:pPr marL="139700" indent="0">
              <a:buNone/>
            </a:pPr>
            <a:r>
              <a:rPr lang="en-US" dirty="0" smtClean="0"/>
              <a:t>using </a:t>
            </a:r>
            <a:r>
              <a:rPr lang="en-US" dirty="0" err="1" smtClean="0"/>
              <a:t>System.Text</a:t>
            </a:r>
            <a:r>
              <a:rPr lang="en-US" dirty="0" smtClean="0"/>
              <a:t>;</a:t>
            </a:r>
          </a:p>
          <a:p>
            <a:pPr marL="139700" indent="0">
              <a:buNone/>
            </a:pPr>
            <a:r>
              <a:rPr lang="en-US" dirty="0" smtClean="0"/>
              <a:t>using </a:t>
            </a:r>
            <a:r>
              <a:rPr lang="en-US" dirty="0" err="1" smtClean="0"/>
              <a:t>System.Threading.Tasks</a:t>
            </a:r>
            <a:r>
              <a:rPr lang="en-US" dirty="0" smtClean="0"/>
              <a:t>;</a:t>
            </a:r>
          </a:p>
          <a:p>
            <a:pPr marL="139700" indent="0">
              <a:buNone/>
            </a:pPr>
            <a:endParaRPr lang="en-US" dirty="0" smtClean="0"/>
          </a:p>
          <a:p>
            <a:pPr marL="139700" indent="0">
              <a:buNone/>
            </a:pPr>
            <a:r>
              <a:rPr lang="en-US" dirty="0" smtClean="0"/>
              <a:t>namespace ConsoleApp2</a:t>
            </a:r>
          </a:p>
          <a:p>
            <a:pPr marL="139700" indent="0">
              <a:buNone/>
            </a:pPr>
            <a:r>
              <a:rPr lang="en-US" dirty="0" smtClean="0"/>
              <a:t>{</a:t>
            </a:r>
          </a:p>
          <a:p>
            <a:pPr marL="139700" indent="0">
              <a:buNone/>
            </a:pPr>
            <a:r>
              <a:rPr lang="en-US" dirty="0" smtClean="0"/>
              <a:t>    class Program</a:t>
            </a:r>
          </a:p>
          <a:p>
            <a:pPr marL="139700" indent="0">
              <a:buNone/>
            </a:pPr>
            <a:r>
              <a:rPr lang="en-US" dirty="0" smtClean="0"/>
              <a:t>    {</a:t>
            </a:r>
          </a:p>
          <a:p>
            <a:pPr marL="139700" indent="0">
              <a:buNone/>
            </a:pPr>
            <a:r>
              <a:rPr lang="en-US" dirty="0" smtClean="0"/>
              <a:t>        static void Main1(string[] </a:t>
            </a:r>
            <a:r>
              <a:rPr lang="en-US" dirty="0" err="1" smtClean="0"/>
              <a:t>args</a:t>
            </a:r>
            <a:r>
              <a:rPr lang="en-US" dirty="0" smtClean="0"/>
              <a:t>)</a:t>
            </a:r>
          </a:p>
          <a:p>
            <a:pPr marL="139700" indent="0">
              <a:buNone/>
            </a:pPr>
            <a:r>
              <a:rPr lang="en-US" dirty="0" smtClean="0"/>
              <a:t>        {</a:t>
            </a:r>
          </a:p>
          <a:p>
            <a:pPr marL="139700" indent="0">
              <a:buNone/>
            </a:pPr>
            <a:r>
              <a:rPr lang="en-US" dirty="0" smtClean="0"/>
              <a:t>            List&lt;Uri&gt; _</a:t>
            </a:r>
            <a:r>
              <a:rPr lang="en-US" dirty="0" err="1" smtClean="0"/>
              <a:t>serverUrls</a:t>
            </a:r>
            <a:r>
              <a:rPr lang="en-US" dirty="0" smtClean="0"/>
              <a:t> = new List&lt;Uri&gt;();</a:t>
            </a:r>
          </a:p>
          <a:p>
            <a:pPr marL="139700" indent="0">
              <a:buNone/>
            </a:pPr>
            <a:r>
              <a:rPr lang="en-US" dirty="0" smtClean="0"/>
              <a:t>            </a:t>
            </a:r>
            <a:r>
              <a:rPr lang="en-US" dirty="0" err="1" smtClean="0"/>
              <a:t>var</a:t>
            </a:r>
            <a:r>
              <a:rPr lang="en-US" dirty="0" smtClean="0"/>
              <a:t> </a:t>
            </a:r>
            <a:r>
              <a:rPr lang="en-US" dirty="0" err="1" smtClean="0"/>
              <a:t>consulClient</a:t>
            </a:r>
            <a:r>
              <a:rPr lang="en-US" dirty="0" smtClean="0"/>
              <a:t> = new </a:t>
            </a:r>
            <a:r>
              <a:rPr lang="en-US" dirty="0" err="1" smtClean="0"/>
              <a:t>ConsulClient</a:t>
            </a:r>
            <a:r>
              <a:rPr lang="en-US" dirty="0" smtClean="0"/>
              <a:t>(c =&gt; </a:t>
            </a:r>
            <a:r>
              <a:rPr lang="en-US" dirty="0" err="1" smtClean="0"/>
              <a:t>c.Address</a:t>
            </a:r>
            <a:r>
              <a:rPr lang="en-US" dirty="0" smtClean="0"/>
              <a:t> = new Uri("http://127.0.0.1:8500"));</a:t>
            </a:r>
          </a:p>
          <a:p>
            <a:pPr marL="139700" indent="0">
              <a:buNone/>
            </a:pPr>
            <a:r>
              <a:rPr lang="en-US" dirty="0" smtClean="0"/>
              <a:t>            </a:t>
            </a:r>
            <a:r>
              <a:rPr lang="en-US" dirty="0" err="1" smtClean="0"/>
              <a:t>var</a:t>
            </a:r>
            <a:r>
              <a:rPr lang="en-US" dirty="0" smtClean="0"/>
              <a:t> services = </a:t>
            </a:r>
            <a:r>
              <a:rPr lang="en-US" dirty="0" err="1" smtClean="0"/>
              <a:t>consulClient.Agent.Services</a:t>
            </a:r>
            <a:r>
              <a:rPr lang="en-US" dirty="0" smtClean="0"/>
              <a:t>().</a:t>
            </a:r>
            <a:r>
              <a:rPr lang="en-US" dirty="0" err="1" smtClean="0"/>
              <a:t>Result.Response</a:t>
            </a:r>
            <a:r>
              <a:rPr lang="en-US" dirty="0" smtClean="0"/>
              <a:t>;</a:t>
            </a:r>
          </a:p>
          <a:p>
            <a:pPr marL="139700" indent="0">
              <a:buNone/>
            </a:pPr>
            <a:r>
              <a:rPr lang="en-US" dirty="0" smtClean="0"/>
              <a:t>            </a:t>
            </a:r>
            <a:r>
              <a:rPr lang="en-US" dirty="0" err="1" smtClean="0"/>
              <a:t>foreach</a:t>
            </a:r>
            <a:r>
              <a:rPr lang="en-US" dirty="0" smtClean="0"/>
              <a:t> (</a:t>
            </a:r>
            <a:r>
              <a:rPr lang="en-US" dirty="0" err="1" smtClean="0"/>
              <a:t>var</a:t>
            </a:r>
            <a:r>
              <a:rPr lang="en-US" dirty="0" smtClean="0"/>
              <a:t> service in services)</a:t>
            </a:r>
          </a:p>
          <a:p>
            <a:pPr marL="139700" indent="0">
              <a:buNone/>
            </a:pPr>
            <a:r>
              <a:rPr lang="en-US" dirty="0" smtClean="0"/>
              <a:t>            {</a:t>
            </a:r>
          </a:p>
          <a:p>
            <a:pPr marL="139700" indent="0">
              <a:buNone/>
            </a:pPr>
            <a:r>
              <a:rPr lang="en-US" dirty="0" smtClean="0"/>
              <a:t>                </a:t>
            </a:r>
            <a:r>
              <a:rPr lang="en-US" dirty="0" err="1" smtClean="0"/>
              <a:t>var</a:t>
            </a:r>
            <a:r>
              <a:rPr lang="en-US" dirty="0" smtClean="0"/>
              <a:t> </a:t>
            </a:r>
            <a:r>
              <a:rPr lang="en-US" dirty="0" err="1" smtClean="0"/>
              <a:t>isSchoolApi</a:t>
            </a:r>
            <a:r>
              <a:rPr lang="en-US" dirty="0" smtClean="0"/>
              <a:t> = </a:t>
            </a:r>
            <a:r>
              <a:rPr lang="en-US" dirty="0" err="1" smtClean="0"/>
              <a:t>service.Value.Tags.Any</a:t>
            </a:r>
            <a:r>
              <a:rPr lang="en-US" dirty="0" smtClean="0"/>
              <a:t>(t =&gt; t == "School") &amp;&amp;</a:t>
            </a:r>
          </a:p>
          <a:p>
            <a:pPr marL="139700" indent="0">
              <a:buNone/>
            </a:pPr>
            <a:r>
              <a:rPr lang="en-US" dirty="0" smtClean="0"/>
              <a:t>                                  </a:t>
            </a:r>
            <a:r>
              <a:rPr lang="en-US" dirty="0" err="1" smtClean="0"/>
              <a:t>service.Value.Tags.Any</a:t>
            </a:r>
            <a:r>
              <a:rPr lang="en-US" dirty="0" smtClean="0"/>
              <a:t>(t =&gt; t == "Students");</a:t>
            </a:r>
          </a:p>
          <a:p>
            <a:pPr marL="139700" indent="0">
              <a:buNone/>
            </a:pPr>
            <a:r>
              <a:rPr lang="en-US" dirty="0" smtClean="0"/>
              <a:t>                if (</a:t>
            </a:r>
            <a:r>
              <a:rPr lang="en-US" dirty="0" err="1" smtClean="0"/>
              <a:t>isSchoolApi</a:t>
            </a:r>
            <a:r>
              <a:rPr lang="en-US" dirty="0" smtClean="0"/>
              <a:t>)</a:t>
            </a:r>
          </a:p>
          <a:p>
            <a:pPr marL="139700" indent="0">
              <a:buNone/>
            </a:pPr>
            <a:r>
              <a:rPr lang="en-US" dirty="0" smtClean="0"/>
              <a:t>                {</a:t>
            </a:r>
          </a:p>
          <a:p>
            <a:pPr marL="139700" indent="0">
              <a:buNone/>
            </a:pPr>
            <a:r>
              <a:rPr lang="en-US" dirty="0" smtClean="0"/>
              <a:t>                    </a:t>
            </a:r>
            <a:r>
              <a:rPr lang="en-US" dirty="0" err="1" smtClean="0"/>
              <a:t>var</a:t>
            </a:r>
            <a:r>
              <a:rPr lang="en-US" dirty="0" smtClean="0"/>
              <a:t> </a:t>
            </a:r>
            <a:r>
              <a:rPr lang="en-US" dirty="0" err="1" smtClean="0"/>
              <a:t>serviceUri</a:t>
            </a:r>
            <a:r>
              <a:rPr lang="en-US" dirty="0" smtClean="0"/>
              <a:t> = new Uri($"{</a:t>
            </a:r>
            <a:r>
              <a:rPr lang="en-US" dirty="0" err="1" smtClean="0"/>
              <a:t>service.Value.Address</a:t>
            </a:r>
            <a:r>
              <a:rPr lang="en-US" dirty="0" smtClean="0"/>
              <a:t>}:{</a:t>
            </a:r>
            <a:r>
              <a:rPr lang="en-US" dirty="0" err="1" smtClean="0"/>
              <a:t>service.Value.Port</a:t>
            </a:r>
            <a:r>
              <a:rPr lang="en-US" dirty="0" smtClean="0"/>
              <a:t>}");</a:t>
            </a:r>
          </a:p>
          <a:p>
            <a:pPr marL="139700" indent="0">
              <a:buNone/>
            </a:pPr>
            <a:r>
              <a:rPr lang="en-US" dirty="0" smtClean="0"/>
              <a:t>                    _</a:t>
            </a:r>
            <a:r>
              <a:rPr lang="en-US" dirty="0" err="1" smtClean="0"/>
              <a:t>serverUrls.Add</a:t>
            </a:r>
            <a:r>
              <a:rPr lang="en-US" dirty="0" smtClean="0"/>
              <a:t>(</a:t>
            </a:r>
            <a:r>
              <a:rPr lang="en-US" dirty="0" err="1" smtClean="0"/>
              <a:t>serviceUri</a:t>
            </a:r>
            <a:r>
              <a:rPr lang="en-US" dirty="0" smtClean="0"/>
              <a:t>);</a:t>
            </a:r>
          </a:p>
          <a:p>
            <a:pPr marL="139700" indent="0">
              <a:buNone/>
            </a:pPr>
            <a:r>
              <a:rPr lang="en-US" dirty="0" smtClean="0"/>
              <a:t>                }</a:t>
            </a:r>
          </a:p>
          <a:p>
            <a:pPr marL="139700" indent="0">
              <a:buNone/>
            </a:pPr>
            <a:r>
              <a:rPr lang="en-US" dirty="0" smtClean="0"/>
              <a:t>            }</a:t>
            </a:r>
          </a:p>
          <a:p>
            <a:pPr marL="139700" indent="0">
              <a:buNone/>
            </a:pPr>
            <a:r>
              <a:rPr lang="en-US" dirty="0" smtClean="0"/>
              <a:t>        }</a:t>
            </a:r>
          </a:p>
          <a:p>
            <a:pPr marL="139700" indent="0">
              <a:buNone/>
            </a:pPr>
            <a:endParaRPr lang="en-US" dirty="0" smtClean="0"/>
          </a:p>
          <a:p>
            <a:pPr marL="139700" indent="0">
              <a:buNone/>
            </a:pPr>
            <a:r>
              <a:rPr lang="en-US" dirty="0" smtClean="0"/>
              <a:t>        static void Main2(string[] </a:t>
            </a:r>
            <a:r>
              <a:rPr lang="en-US" dirty="0" err="1" smtClean="0"/>
              <a:t>args</a:t>
            </a:r>
            <a:r>
              <a:rPr lang="en-US" dirty="0" smtClean="0"/>
              <a:t>)</a:t>
            </a:r>
          </a:p>
          <a:p>
            <a:pPr marL="139700" indent="0">
              <a:buNone/>
            </a:pPr>
            <a:r>
              <a:rPr lang="en-US" dirty="0" smtClean="0"/>
              <a:t>        {</a:t>
            </a:r>
          </a:p>
          <a:p>
            <a:pPr marL="139700" indent="0">
              <a:buNone/>
            </a:pPr>
            <a:r>
              <a:rPr lang="en-US" dirty="0" smtClean="0"/>
              <a:t>            List&lt;Uri&gt; _</a:t>
            </a:r>
            <a:r>
              <a:rPr lang="en-US" dirty="0" err="1" smtClean="0"/>
              <a:t>serverUrls</a:t>
            </a:r>
            <a:r>
              <a:rPr lang="en-US" dirty="0" smtClean="0"/>
              <a:t> = new List&lt;Uri&gt;();</a:t>
            </a:r>
          </a:p>
          <a:p>
            <a:pPr marL="139700" indent="0">
              <a:buNone/>
            </a:pPr>
            <a:r>
              <a:rPr lang="en-US" dirty="0" smtClean="0"/>
              <a:t>            </a:t>
            </a:r>
            <a:r>
              <a:rPr lang="en-US" dirty="0" err="1" smtClean="0"/>
              <a:t>var</a:t>
            </a:r>
            <a:r>
              <a:rPr lang="en-US" dirty="0" smtClean="0"/>
              <a:t> </a:t>
            </a:r>
            <a:r>
              <a:rPr lang="en-US" dirty="0" err="1" smtClean="0"/>
              <a:t>consulClient</a:t>
            </a:r>
            <a:r>
              <a:rPr lang="en-US" dirty="0" smtClean="0"/>
              <a:t> = new </a:t>
            </a:r>
            <a:r>
              <a:rPr lang="en-US" dirty="0" err="1" smtClean="0"/>
              <a:t>ConsulClient</a:t>
            </a:r>
            <a:r>
              <a:rPr lang="en-US" dirty="0" smtClean="0"/>
              <a:t>(c =&gt; </a:t>
            </a:r>
            <a:r>
              <a:rPr lang="en-US" dirty="0" err="1" smtClean="0"/>
              <a:t>c.Address</a:t>
            </a:r>
            <a:r>
              <a:rPr lang="en-US" dirty="0" smtClean="0"/>
              <a:t> = new Uri("http://127.0.0.1:8500"));</a:t>
            </a:r>
          </a:p>
          <a:p>
            <a:pPr marL="139700" indent="0">
              <a:buNone/>
            </a:pPr>
            <a:endParaRPr lang="en-US" dirty="0" smtClean="0"/>
          </a:p>
          <a:p>
            <a:pPr marL="139700" indent="0">
              <a:buNone/>
            </a:pPr>
            <a:r>
              <a:rPr lang="en-US" dirty="0" smtClean="0"/>
              <a:t>            </a:t>
            </a:r>
            <a:r>
              <a:rPr lang="en-US" dirty="0" err="1" smtClean="0"/>
              <a:t>var</a:t>
            </a:r>
            <a:r>
              <a:rPr lang="en-US" dirty="0" smtClean="0"/>
              <a:t> instances = </a:t>
            </a:r>
            <a:r>
              <a:rPr lang="en-US" dirty="0" err="1" smtClean="0"/>
              <a:t>consulClient.Health.Service</a:t>
            </a:r>
            <a:r>
              <a:rPr lang="en-US" dirty="0" smtClean="0"/>
              <a:t>("</a:t>
            </a:r>
            <a:r>
              <a:rPr lang="en-US" dirty="0" err="1" smtClean="0"/>
              <a:t>orders_api</a:t>
            </a:r>
            <a:r>
              <a:rPr lang="en-US" dirty="0" smtClean="0"/>
              <a:t>").</a:t>
            </a:r>
            <a:r>
              <a:rPr lang="en-US" dirty="0" err="1" smtClean="0"/>
              <a:t>Result.Response</a:t>
            </a:r>
            <a:r>
              <a:rPr lang="en-US" dirty="0" smtClean="0"/>
              <a:t>;</a:t>
            </a:r>
          </a:p>
          <a:p>
            <a:pPr marL="139700" indent="0">
              <a:buNone/>
            </a:pPr>
            <a:endParaRPr lang="en-US" dirty="0" smtClean="0"/>
          </a:p>
          <a:p>
            <a:pPr marL="139700" indent="0">
              <a:buNone/>
            </a:pPr>
            <a:r>
              <a:rPr lang="en-US" dirty="0" smtClean="0"/>
              <a:t>            if (</a:t>
            </a:r>
            <a:r>
              <a:rPr lang="en-US" dirty="0" err="1" smtClean="0"/>
              <a:t>instances.Count</a:t>
            </a:r>
            <a:r>
              <a:rPr lang="en-US" dirty="0" smtClean="0"/>
              <a:t>() == 0)</a:t>
            </a:r>
          </a:p>
          <a:p>
            <a:pPr marL="139700" indent="0">
              <a:buNone/>
            </a:pPr>
            <a:r>
              <a:rPr lang="en-US" dirty="0" smtClean="0"/>
              <a:t>            {</a:t>
            </a:r>
          </a:p>
          <a:p>
            <a:pPr marL="139700" indent="0">
              <a:buNone/>
            </a:pPr>
            <a:r>
              <a:rPr lang="en-US" dirty="0" smtClean="0"/>
              <a:t>                // no service instance found</a:t>
            </a:r>
          </a:p>
          <a:p>
            <a:pPr marL="139700" indent="0">
              <a:buNone/>
            </a:pPr>
            <a:r>
              <a:rPr lang="en-US" dirty="0" smtClean="0"/>
              <a:t>            }</a:t>
            </a:r>
          </a:p>
          <a:p>
            <a:pPr marL="139700" indent="0">
              <a:buNone/>
            </a:pPr>
            <a:r>
              <a:rPr lang="en-US" dirty="0" smtClean="0"/>
              <a:t>            else</a:t>
            </a:r>
          </a:p>
          <a:p>
            <a:pPr marL="139700" indent="0">
              <a:buNone/>
            </a:pPr>
            <a:r>
              <a:rPr lang="en-US" dirty="0" smtClean="0"/>
              <a:t>            {</a:t>
            </a:r>
          </a:p>
          <a:p>
            <a:pPr marL="139700" indent="0">
              <a:buNone/>
            </a:pPr>
            <a:r>
              <a:rPr lang="en-US" dirty="0" smtClean="0"/>
              <a:t>                </a:t>
            </a:r>
            <a:r>
              <a:rPr lang="en-US" dirty="0" err="1" smtClean="0"/>
              <a:t>var</a:t>
            </a:r>
            <a:r>
              <a:rPr lang="en-US" dirty="0" smtClean="0"/>
              <a:t> </a:t>
            </a:r>
            <a:r>
              <a:rPr lang="en-US" dirty="0" err="1" smtClean="0"/>
              <a:t>available_instances</a:t>
            </a:r>
            <a:r>
              <a:rPr lang="en-US" dirty="0" smtClean="0"/>
              <a:t> = (</a:t>
            </a:r>
          </a:p>
          <a:p>
            <a:pPr marL="139700" indent="0">
              <a:buNone/>
            </a:pPr>
            <a:r>
              <a:rPr lang="en-US" dirty="0" smtClean="0"/>
              <a:t>                    from </a:t>
            </a:r>
            <a:r>
              <a:rPr lang="en-US" dirty="0" err="1" smtClean="0"/>
              <a:t>api</a:t>
            </a:r>
            <a:r>
              <a:rPr lang="en-US" dirty="0" smtClean="0"/>
              <a:t> in instances</a:t>
            </a:r>
          </a:p>
          <a:p>
            <a:pPr marL="139700" indent="0">
              <a:buNone/>
            </a:pPr>
            <a:r>
              <a:rPr lang="en-US" dirty="0" smtClean="0"/>
              <a:t>                    where </a:t>
            </a:r>
            <a:r>
              <a:rPr lang="en-US" dirty="0" err="1" smtClean="0"/>
              <a:t>api.Checks.AggregatedStatus</a:t>
            </a:r>
            <a:r>
              <a:rPr lang="en-US" dirty="0" smtClean="0"/>
              <a:t>().Status == "passing" &amp;&amp; </a:t>
            </a:r>
            <a:r>
              <a:rPr lang="en-US" dirty="0" err="1" smtClean="0"/>
              <a:t>api.Service.Tags.Contains</a:t>
            </a:r>
            <a:r>
              <a:rPr lang="en-US" dirty="0" smtClean="0"/>
              <a:t>("STD")</a:t>
            </a:r>
          </a:p>
          <a:p>
            <a:pPr marL="139700" indent="0">
              <a:buNone/>
            </a:pPr>
            <a:r>
              <a:rPr lang="en-US" dirty="0" smtClean="0"/>
              <a:t>                    select </a:t>
            </a:r>
            <a:r>
              <a:rPr lang="en-US" dirty="0" err="1" smtClean="0"/>
              <a:t>api</a:t>
            </a:r>
            <a:r>
              <a:rPr lang="en-US" dirty="0" smtClean="0"/>
              <a:t>);</a:t>
            </a:r>
          </a:p>
          <a:p>
            <a:pPr marL="139700" indent="0">
              <a:buNone/>
            </a:pPr>
            <a:endParaRPr lang="en-US" dirty="0" smtClean="0"/>
          </a:p>
          <a:p>
            <a:pPr marL="139700" indent="0">
              <a:buNone/>
            </a:pPr>
            <a:r>
              <a:rPr lang="en-US" dirty="0" smtClean="0"/>
              <a:t>                // TODO: </a:t>
            </a:r>
            <a:r>
              <a:rPr lang="zh-TW" altLang="en-US" dirty="0" smtClean="0"/>
              <a:t>擇一呼叫</a:t>
            </a:r>
          </a:p>
          <a:p>
            <a:pPr marL="139700" indent="0">
              <a:buNone/>
            </a:pPr>
            <a:r>
              <a:rPr lang="zh-TW" altLang="en-US" dirty="0" smtClean="0"/>
              <a:t>            </a:t>
            </a:r>
            <a:r>
              <a:rPr lang="en-US" altLang="zh-TW" dirty="0" smtClean="0"/>
              <a:t>}</a:t>
            </a:r>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r>
              <a:rPr lang="en-US" altLang="zh-TW" dirty="0" smtClean="0"/>
              <a:t>            </a:t>
            </a:r>
            <a:r>
              <a:rPr lang="en-US" dirty="0" err="1" smtClean="0"/>
              <a:t>var</a:t>
            </a:r>
            <a:r>
              <a:rPr lang="en-US" dirty="0" smtClean="0"/>
              <a:t> services = </a:t>
            </a:r>
            <a:r>
              <a:rPr lang="en-US" dirty="0" err="1" smtClean="0"/>
              <a:t>consulClient.Agent.Services</a:t>
            </a:r>
            <a:r>
              <a:rPr lang="en-US" dirty="0" smtClean="0"/>
              <a:t>().</a:t>
            </a:r>
            <a:r>
              <a:rPr lang="en-US" dirty="0" err="1" smtClean="0"/>
              <a:t>Result.Response</a:t>
            </a:r>
            <a:r>
              <a:rPr lang="en-US" dirty="0" smtClean="0"/>
              <a:t>;</a:t>
            </a:r>
          </a:p>
          <a:p>
            <a:pPr marL="139700" indent="0">
              <a:buNone/>
            </a:pPr>
            <a:endParaRPr lang="en-US" dirty="0" smtClean="0"/>
          </a:p>
          <a:p>
            <a:pPr marL="139700" indent="0">
              <a:buNone/>
            </a:pPr>
            <a:r>
              <a:rPr lang="en-US" dirty="0" smtClean="0"/>
              <a:t>            </a:t>
            </a:r>
            <a:r>
              <a:rPr lang="en-US" dirty="0" err="1" smtClean="0"/>
              <a:t>foreach</a:t>
            </a:r>
            <a:r>
              <a:rPr lang="en-US" dirty="0" smtClean="0"/>
              <a:t>(</a:t>
            </a:r>
            <a:r>
              <a:rPr lang="en-US" dirty="0" err="1" smtClean="0"/>
              <a:t>var</a:t>
            </a:r>
            <a:r>
              <a:rPr lang="en-US" dirty="0" smtClean="0"/>
              <a:t> service in (from </a:t>
            </a:r>
            <a:r>
              <a:rPr lang="en-US" dirty="0" err="1" smtClean="0"/>
              <a:t>api</a:t>
            </a:r>
            <a:r>
              <a:rPr lang="en-US" dirty="0" smtClean="0"/>
              <a:t> in services where </a:t>
            </a:r>
            <a:r>
              <a:rPr lang="en-US" dirty="0" err="1" smtClean="0"/>
              <a:t>api.Value.Tags.Contains</a:t>
            </a:r>
            <a:r>
              <a:rPr lang="en-US" dirty="0" smtClean="0"/>
              <a:t>("green") select </a:t>
            </a:r>
            <a:r>
              <a:rPr lang="en-US" dirty="0" err="1" smtClean="0"/>
              <a:t>api</a:t>
            </a:r>
            <a:r>
              <a:rPr lang="en-US" dirty="0" smtClean="0"/>
              <a:t>))</a:t>
            </a:r>
          </a:p>
          <a:p>
            <a:pPr marL="139700" indent="0">
              <a:buNone/>
            </a:pPr>
            <a:r>
              <a:rPr lang="en-US" dirty="0" smtClean="0"/>
              <a:t>            {</a:t>
            </a:r>
          </a:p>
          <a:p>
            <a:pPr marL="139700" indent="0">
              <a:buNone/>
            </a:pPr>
            <a:r>
              <a:rPr lang="en-US" dirty="0" smtClean="0"/>
              <a:t>                </a:t>
            </a:r>
            <a:r>
              <a:rPr lang="en-US" dirty="0" err="1" smtClean="0"/>
              <a:t>var</a:t>
            </a:r>
            <a:r>
              <a:rPr lang="en-US" dirty="0" smtClean="0"/>
              <a:t> </a:t>
            </a:r>
            <a:r>
              <a:rPr lang="en-US" dirty="0" err="1" smtClean="0"/>
              <a:t>serviceUri</a:t>
            </a:r>
            <a:r>
              <a:rPr lang="en-US" dirty="0" smtClean="0"/>
              <a:t> = new Uri($"{</a:t>
            </a:r>
            <a:r>
              <a:rPr lang="en-US" dirty="0" err="1" smtClean="0"/>
              <a:t>service.Value.Address</a:t>
            </a:r>
            <a:r>
              <a:rPr lang="en-US" dirty="0" smtClean="0"/>
              <a:t>}:{</a:t>
            </a:r>
            <a:r>
              <a:rPr lang="en-US" dirty="0" err="1" smtClean="0"/>
              <a:t>service.Value.Port</a:t>
            </a:r>
            <a:r>
              <a:rPr lang="en-US" dirty="0" smtClean="0"/>
              <a:t>}");</a:t>
            </a:r>
          </a:p>
          <a:p>
            <a:pPr marL="139700" indent="0">
              <a:buNone/>
            </a:pPr>
            <a:r>
              <a:rPr lang="en-US" dirty="0" smtClean="0"/>
              <a:t>                _</a:t>
            </a:r>
            <a:r>
              <a:rPr lang="en-US" dirty="0" err="1" smtClean="0"/>
              <a:t>serverUrls.Add</a:t>
            </a:r>
            <a:r>
              <a:rPr lang="en-US" dirty="0" smtClean="0"/>
              <a:t>(</a:t>
            </a:r>
            <a:r>
              <a:rPr lang="en-US" dirty="0" err="1" smtClean="0"/>
              <a:t>serviceUri</a:t>
            </a:r>
            <a:r>
              <a:rPr lang="en-US" dirty="0" smtClean="0"/>
              <a:t>);</a:t>
            </a:r>
          </a:p>
          <a:p>
            <a:pPr marL="139700" indent="0">
              <a:buNone/>
            </a:pPr>
            <a:r>
              <a:rPr lang="en-US" dirty="0" smtClean="0"/>
              <a:t>            }</a:t>
            </a:r>
          </a:p>
          <a:p>
            <a:pPr marL="139700" indent="0">
              <a:buNone/>
            </a:pPr>
            <a:endParaRPr lang="en-US" dirty="0" smtClean="0"/>
          </a:p>
          <a:p>
            <a:pPr marL="139700" indent="0">
              <a:buNone/>
            </a:pPr>
            <a:r>
              <a:rPr lang="en-US" dirty="0" smtClean="0"/>
              <a:t>            // TODO: call </a:t>
            </a:r>
            <a:r>
              <a:rPr lang="en-US" dirty="0" err="1" smtClean="0"/>
              <a:t>api</a:t>
            </a:r>
            <a:r>
              <a:rPr lang="en-US" dirty="0" smtClean="0"/>
              <a:t> in {_</a:t>
            </a:r>
            <a:r>
              <a:rPr lang="en-US" dirty="0" err="1" smtClean="0"/>
              <a:t>serverUrls</a:t>
            </a:r>
            <a:r>
              <a:rPr lang="en-US" dirty="0" smtClean="0"/>
              <a:t>}.</a:t>
            </a:r>
          </a:p>
          <a:p>
            <a:pPr marL="139700" indent="0">
              <a:buNone/>
            </a:pPr>
            <a:r>
              <a:rPr lang="en-US" dirty="0" smtClean="0"/>
              <a:t>        }</a:t>
            </a:r>
          </a:p>
          <a:p>
            <a:pPr marL="139700" indent="0">
              <a:buNone/>
            </a:pPr>
            <a:r>
              <a:rPr lang="en-US" dirty="0" smtClean="0"/>
              <a:t>    }</a:t>
            </a:r>
          </a:p>
          <a:p>
            <a:pPr marL="139700" indent="0">
              <a:buNone/>
            </a:pPr>
            <a:r>
              <a:rPr lang="en-US" dirty="0" smtClean="0"/>
              <a:t>}</a:t>
            </a:r>
          </a:p>
          <a:p>
            <a:pPr marL="139700" indent="0">
              <a:buNone/>
            </a:pPr>
            <a:endParaRPr lang="en-US" dirty="0"/>
          </a:p>
        </p:txBody>
      </p:sp>
    </p:spTree>
    <p:extLst>
      <p:ext uri="{BB962C8B-B14F-4D97-AF65-F5344CB8AC3E}">
        <p14:creationId xmlns:p14="http://schemas.microsoft.com/office/powerpoint/2010/main" val="3531006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Service Discovery </a:t>
            </a:r>
            <a:r>
              <a:rPr lang="zh-TW" altLang="en-US" dirty="0" smtClean="0"/>
              <a:t>是微服務用的 </a:t>
            </a:r>
            <a:r>
              <a:rPr lang="en-US" altLang="zh-TW" dirty="0" smtClean="0"/>
              <a:t>DNS</a:t>
            </a:r>
            <a:r>
              <a:rPr lang="zh-TW" altLang="en-US" dirty="0" smtClean="0"/>
              <a:t>，更精準的協助服務定位另一個服務的基礎建設</a:t>
            </a:r>
            <a:endParaRPr lang="en-US" dirty="0"/>
          </a:p>
        </p:txBody>
      </p:sp>
    </p:spTree>
    <p:extLst>
      <p:ext uri="{BB962C8B-B14F-4D97-AF65-F5344CB8AC3E}">
        <p14:creationId xmlns:p14="http://schemas.microsoft.com/office/powerpoint/2010/main" val="3469583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smtClean="0"/>
              <a:t>第一步份基本的架構，看來 </a:t>
            </a:r>
            <a:r>
              <a:rPr lang="en-US" altLang="zh-TW" dirty="0" smtClean="0"/>
              <a:t>server</a:t>
            </a:r>
            <a:r>
              <a:rPr lang="zh-TW" altLang="en-US" dirty="0" smtClean="0"/>
              <a:t> </a:t>
            </a:r>
            <a:r>
              <a:rPr lang="en-US" altLang="zh-TW" dirty="0" smtClean="0"/>
              <a:t>side</a:t>
            </a:r>
            <a:r>
              <a:rPr lang="zh-TW" altLang="en-US" dirty="0" smtClean="0"/>
              <a:t> </a:t>
            </a:r>
            <a:r>
              <a:rPr lang="en-US" altLang="zh-TW" dirty="0" smtClean="0"/>
              <a:t>discovery</a:t>
            </a:r>
            <a:r>
              <a:rPr lang="zh-TW" altLang="en-US" dirty="0" smtClean="0"/>
              <a:t> </a:t>
            </a:r>
            <a:r>
              <a:rPr lang="en-US" altLang="zh-TW" dirty="0" smtClean="0"/>
              <a:t>pattern</a:t>
            </a:r>
            <a:r>
              <a:rPr lang="zh-TW" altLang="en-US" dirty="0" smtClean="0"/>
              <a:t> 似乎是較理想可靠的方案。進階的部分我們來看看那些場景讓你必須認真考慮 </a:t>
            </a:r>
            <a:r>
              <a:rPr lang="en-US" altLang="zh-TW" dirty="0" smtClean="0"/>
              <a:t>client</a:t>
            </a:r>
            <a:r>
              <a:rPr lang="zh-TW" altLang="en-US" dirty="0" smtClean="0"/>
              <a:t> </a:t>
            </a:r>
            <a:r>
              <a:rPr lang="en-US" altLang="zh-TW" dirty="0" smtClean="0"/>
              <a:t>side</a:t>
            </a:r>
            <a:r>
              <a:rPr lang="zh-TW" altLang="en-US" dirty="0" smtClean="0"/>
              <a:t> </a:t>
            </a:r>
            <a:r>
              <a:rPr lang="en-US" altLang="zh-TW" dirty="0" smtClean="0"/>
              <a:t>discovery</a:t>
            </a:r>
            <a:r>
              <a:rPr lang="zh-TW" altLang="en-US" dirty="0" smtClean="0"/>
              <a:t> </a:t>
            </a:r>
            <a:r>
              <a:rPr lang="en-US" altLang="zh-TW" dirty="0" smtClean="0"/>
              <a:t>pattern</a:t>
            </a:r>
            <a:r>
              <a:rPr lang="zh-TW" altLang="en-US" dirty="0" smtClean="0"/>
              <a:t> </a:t>
            </a:r>
            <a:r>
              <a:rPr lang="en-US" altLang="zh-TW" dirty="0" smtClean="0"/>
              <a:t>..</a:t>
            </a:r>
          </a:p>
          <a:p>
            <a:pPr marL="139700" indent="0">
              <a:buNone/>
            </a:pPr>
            <a:r>
              <a:rPr lang="en-US" altLang="zh-TW" dirty="0" smtClean="0"/>
              <a:t>91APP </a:t>
            </a:r>
            <a:r>
              <a:rPr lang="zh-TW" altLang="en-US" dirty="0" smtClean="0"/>
              <a:t>經營跨國、跨境、電商及新零售</a:t>
            </a:r>
            <a:r>
              <a:rPr lang="en-US" altLang="zh-TW" dirty="0" smtClean="0"/>
              <a:t>OMO</a:t>
            </a:r>
            <a:r>
              <a:rPr lang="zh-TW" altLang="en-US" dirty="0" smtClean="0"/>
              <a:t>的 </a:t>
            </a:r>
            <a:r>
              <a:rPr lang="en-US" altLang="zh-TW" dirty="0" smtClean="0"/>
              <a:t>SaaS</a:t>
            </a:r>
            <a:r>
              <a:rPr lang="zh-TW" altLang="en-US" dirty="0" smtClean="0"/>
              <a:t> 解決方案服務商。我們面臨到各種 </a:t>
            </a:r>
            <a:r>
              <a:rPr lang="en-US" altLang="zh-TW" dirty="0" smtClean="0"/>
              <a:t>“</a:t>
            </a:r>
            <a:r>
              <a:rPr lang="zh-TW" altLang="en-US" dirty="0" smtClean="0"/>
              <a:t>同樣的服務</a:t>
            </a:r>
            <a:r>
              <a:rPr lang="en-US" altLang="zh-TW" dirty="0" smtClean="0"/>
              <a:t>”</a:t>
            </a:r>
            <a:r>
              <a:rPr lang="zh-TW" altLang="en-US" dirty="0" smtClean="0"/>
              <a:t>，但是必須有不同的 </a:t>
            </a:r>
            <a:r>
              <a:rPr lang="en-US" altLang="zh-TW" dirty="0" err="1" smtClean="0"/>
              <a:t>redir</a:t>
            </a:r>
            <a:r>
              <a:rPr lang="zh-TW" altLang="en-US" dirty="0" smtClean="0"/>
              <a:t> </a:t>
            </a:r>
            <a:r>
              <a:rPr lang="en-US" altLang="zh-TW" dirty="0" smtClean="0"/>
              <a:t>policy</a:t>
            </a:r>
            <a:r>
              <a:rPr lang="zh-TW" altLang="en-US" dirty="0" smtClean="0"/>
              <a:t> 問題。例如</a:t>
            </a:r>
            <a:r>
              <a:rPr lang="en-US" altLang="zh-TW" dirty="0" smtClean="0"/>
              <a:t>:</a:t>
            </a:r>
          </a:p>
          <a:p>
            <a:pPr marL="139700" indent="0">
              <a:buNone/>
            </a:pPr>
            <a:endParaRPr lang="en-US" altLang="zh-TW" dirty="0" smtClean="0"/>
          </a:p>
          <a:p>
            <a:pPr marL="368300" indent="-228600">
              <a:buAutoNum type="arabicPeriod"/>
            </a:pPr>
            <a:r>
              <a:rPr lang="zh-TW" altLang="en-US" dirty="0" smtClean="0"/>
              <a:t>隔離；</a:t>
            </a:r>
            <a:r>
              <a:rPr lang="en-US" altLang="zh-TW" dirty="0" smtClean="0"/>
              <a:t>50</a:t>
            </a:r>
            <a:r>
              <a:rPr lang="zh-TW" altLang="en-US" dirty="0" smtClean="0"/>
              <a:t>台購物車結帳時，必須對後端的訂單系統有大量的 </a:t>
            </a:r>
            <a:r>
              <a:rPr lang="en-US" altLang="zh-TW" dirty="0" smtClean="0"/>
              <a:t>request (</a:t>
            </a:r>
            <a:r>
              <a:rPr lang="zh-TW" altLang="en-US" dirty="0" smtClean="0"/>
              <a:t>假設這是最吃資源的環節</a:t>
            </a:r>
            <a:r>
              <a:rPr lang="en-US" altLang="zh-TW" dirty="0" smtClean="0"/>
              <a:t>)</a:t>
            </a:r>
            <a:r>
              <a:rPr lang="zh-TW" altLang="en-US" dirty="0" smtClean="0"/>
              <a:t>；須確保某些客戶在後端有獨立的運算資源 </a:t>
            </a:r>
            <a:r>
              <a:rPr lang="en-US" altLang="zh-TW" dirty="0" smtClean="0"/>
              <a:t>(SLA</a:t>
            </a:r>
            <a:r>
              <a:rPr lang="zh-TW" altLang="en-US" dirty="0" smtClean="0"/>
              <a:t>保證、實體隔離、</a:t>
            </a:r>
            <a:r>
              <a:rPr lang="en-US" altLang="zh-TW" dirty="0" smtClean="0"/>
              <a:t>DDOS</a:t>
            </a:r>
            <a:r>
              <a:rPr lang="zh-TW" altLang="en-US" dirty="0" smtClean="0"/>
              <a:t>影響範圍隔離等等</a:t>
            </a:r>
            <a:r>
              <a:rPr lang="en-US" altLang="zh-TW" dirty="0" smtClean="0"/>
              <a:t>)</a:t>
            </a:r>
            <a:r>
              <a:rPr lang="zh-TW" altLang="en-US" dirty="0" smtClean="0"/>
              <a:t>。標準化的 </a:t>
            </a:r>
            <a:r>
              <a:rPr lang="en-US" altLang="zh-TW" dirty="0" smtClean="0"/>
              <a:t>ELB</a:t>
            </a:r>
            <a:r>
              <a:rPr lang="zh-TW" altLang="en-US" dirty="0" smtClean="0"/>
              <a:t> 無法做出這樣的區隔。</a:t>
            </a:r>
            <a:endParaRPr lang="en-US" altLang="zh-TW" dirty="0" smtClean="0"/>
          </a:p>
          <a:p>
            <a:pPr marL="368300" indent="-228600">
              <a:buAutoNum type="arabicPeriod"/>
            </a:pPr>
            <a:r>
              <a:rPr lang="zh-TW" altLang="en-US" dirty="0" smtClean="0"/>
              <a:t>維度</a:t>
            </a:r>
            <a:r>
              <a:rPr lang="en-US" altLang="zh-TW" dirty="0" smtClean="0"/>
              <a:t>:</a:t>
            </a:r>
            <a:r>
              <a:rPr lang="zh-TW" altLang="en-US" dirty="0" smtClean="0"/>
              <a:t> 客戶</a:t>
            </a:r>
            <a:r>
              <a:rPr lang="en-US" altLang="zh-TW" dirty="0" smtClean="0"/>
              <a:t>(SHOP)</a:t>
            </a:r>
            <a:r>
              <a:rPr lang="zh-TW" altLang="en-US" dirty="0" smtClean="0"/>
              <a:t>、市場</a:t>
            </a:r>
            <a:r>
              <a:rPr lang="en-US" altLang="zh-TW" dirty="0" smtClean="0"/>
              <a:t>(</a:t>
            </a:r>
            <a:r>
              <a:rPr lang="zh-TW" altLang="en-US" dirty="0" smtClean="0"/>
              <a:t>國家</a:t>
            </a:r>
            <a:r>
              <a:rPr lang="en-US" altLang="zh-TW" dirty="0" smtClean="0"/>
              <a:t>)</a:t>
            </a:r>
            <a:r>
              <a:rPr lang="zh-TW" altLang="en-US" dirty="0" smtClean="0"/>
              <a:t>、地理區域</a:t>
            </a:r>
            <a:r>
              <a:rPr lang="en-US" altLang="zh-TW" dirty="0" smtClean="0"/>
              <a:t>(</a:t>
            </a:r>
            <a:r>
              <a:rPr lang="zh-TW" altLang="en-US" dirty="0" smtClean="0"/>
              <a:t>時區、洲</a:t>
            </a:r>
            <a:r>
              <a:rPr lang="en-US" altLang="zh-TW" dirty="0" smtClean="0"/>
              <a:t>)</a:t>
            </a:r>
            <a:r>
              <a:rPr lang="zh-TW" altLang="en-US" dirty="0" smtClean="0"/>
              <a:t>、資料中心</a:t>
            </a:r>
            <a:r>
              <a:rPr lang="en-US" altLang="zh-TW" dirty="0" smtClean="0"/>
              <a:t>(JP</a:t>
            </a:r>
            <a:r>
              <a:rPr lang="zh-TW" altLang="en-US" dirty="0" smtClean="0"/>
              <a:t>、</a:t>
            </a:r>
            <a:r>
              <a:rPr lang="en-US" altLang="zh-TW" dirty="0" smtClean="0"/>
              <a:t>SG</a:t>
            </a:r>
            <a:r>
              <a:rPr lang="zh-TW" altLang="en-US" dirty="0" smtClean="0"/>
              <a:t>、</a:t>
            </a:r>
            <a:r>
              <a:rPr lang="en-US" altLang="zh-TW" dirty="0" smtClean="0"/>
              <a:t>US)</a:t>
            </a:r>
            <a:r>
              <a:rPr lang="zh-TW" altLang="en-US" dirty="0" smtClean="0"/>
              <a:t>、訂閱</a:t>
            </a:r>
            <a:r>
              <a:rPr lang="en-US" altLang="zh-TW" dirty="0" smtClean="0"/>
              <a:t>(</a:t>
            </a:r>
            <a:r>
              <a:rPr lang="zh-TW" altLang="en-US" dirty="0" smtClean="0"/>
              <a:t>層級</a:t>
            </a:r>
            <a:r>
              <a:rPr lang="en-US" altLang="zh-TW" dirty="0" smtClean="0"/>
              <a:t>)…</a:t>
            </a:r>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r>
              <a:rPr lang="en-US" altLang="zh-TW" dirty="0" smtClean="0"/>
              <a:t>Data </a:t>
            </a:r>
            <a:r>
              <a:rPr lang="en-US" altLang="zh-TW" dirty="0"/>
              <a:t>Center / Region / Availability Zone -&gt; </a:t>
            </a:r>
            <a:r>
              <a:rPr lang="zh-TW" altLang="en-US" dirty="0"/>
              <a:t>物理上的區隔</a:t>
            </a:r>
            <a:endParaRPr lang="en-US" altLang="zh-TW" dirty="0"/>
          </a:p>
          <a:p>
            <a:pPr marL="139700" indent="0">
              <a:buNone/>
            </a:pPr>
            <a:r>
              <a:rPr lang="en-US" altLang="zh-TW" dirty="0"/>
              <a:t>Country / Market -&gt; </a:t>
            </a:r>
            <a:r>
              <a:rPr lang="zh-TW" altLang="en-US" dirty="0"/>
              <a:t>業務上的區隔</a:t>
            </a:r>
            <a:endParaRPr lang="en-US" altLang="zh-TW" dirty="0"/>
          </a:p>
          <a:p>
            <a:pPr marL="139700" indent="0">
              <a:buNone/>
            </a:pPr>
            <a:r>
              <a:rPr lang="en-US" altLang="zh-TW" dirty="0"/>
              <a:t>Free / Standard / Enterprise / Private Isolation -&gt; </a:t>
            </a:r>
            <a:r>
              <a:rPr lang="zh-TW" altLang="en-US" dirty="0"/>
              <a:t>安全性、</a:t>
            </a:r>
            <a:r>
              <a:rPr lang="en-US" altLang="zh-TW" dirty="0"/>
              <a:t>SLA</a:t>
            </a:r>
            <a:r>
              <a:rPr lang="zh-TW" altLang="en-US" dirty="0"/>
              <a:t>、效能上的區隔</a:t>
            </a:r>
            <a:endParaRPr lang="en-US" altLang="zh-TW" dirty="0"/>
          </a:p>
          <a:p>
            <a:pPr marL="139700" indent="0">
              <a:buNone/>
            </a:pPr>
            <a:r>
              <a:rPr lang="zh-TW" altLang="en-US" dirty="0"/>
              <a:t>不同的區隔、同樣的服務 該如何配置與管理</a:t>
            </a:r>
            <a:r>
              <a:rPr lang="en-US" altLang="zh-TW" dirty="0"/>
              <a:t>?</a:t>
            </a:r>
            <a:r>
              <a:rPr lang="zh-TW" altLang="en-US" dirty="0"/>
              <a:t> 該如何互相備援</a:t>
            </a:r>
            <a:r>
              <a:rPr lang="en-US" altLang="zh-TW" dirty="0"/>
              <a:t>?</a:t>
            </a:r>
            <a:r>
              <a:rPr lang="zh-TW" altLang="en-US" dirty="0"/>
              <a:t> </a:t>
            </a:r>
            <a:r>
              <a:rPr lang="en-US" altLang="zh-TW" dirty="0"/>
              <a:t>(DNS</a:t>
            </a:r>
            <a:r>
              <a:rPr lang="zh-TW" altLang="en-US" dirty="0"/>
              <a:t> </a:t>
            </a:r>
            <a:r>
              <a:rPr lang="en-US" altLang="zh-TW" dirty="0"/>
              <a:t>+</a:t>
            </a:r>
            <a:r>
              <a:rPr lang="zh-TW" altLang="en-US" dirty="0"/>
              <a:t> </a:t>
            </a:r>
            <a:r>
              <a:rPr lang="en-US" altLang="zh-TW" dirty="0"/>
              <a:t>LB</a:t>
            </a:r>
            <a:r>
              <a:rPr lang="zh-TW" altLang="en-US" dirty="0"/>
              <a:t> 能做得到嗎</a:t>
            </a:r>
            <a:r>
              <a:rPr lang="en-US" altLang="zh-TW" dirty="0"/>
              <a:t>?)</a:t>
            </a:r>
            <a:endParaRPr lang="zh-TW" altLang="en-US" dirty="0"/>
          </a:p>
        </p:txBody>
      </p:sp>
    </p:spTree>
    <p:extLst>
      <p:ext uri="{BB962C8B-B14F-4D97-AF65-F5344CB8AC3E}">
        <p14:creationId xmlns:p14="http://schemas.microsoft.com/office/powerpoint/2010/main" val="432434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Slack</a:t>
            </a:r>
            <a:r>
              <a:rPr lang="en-US" baseline="0" dirty="0" smtClean="0"/>
              <a:t> </a:t>
            </a:r>
            <a:r>
              <a:rPr lang="zh-TW" altLang="en-US" baseline="0" dirty="0" smtClean="0"/>
              <a:t>的服務，為 </a:t>
            </a:r>
            <a:r>
              <a:rPr lang="en-US" altLang="zh-TW" baseline="0" dirty="0" smtClean="0"/>
              <a:t>PLUS</a:t>
            </a:r>
            <a:r>
              <a:rPr lang="zh-TW" altLang="en-US" baseline="0" dirty="0" smtClean="0"/>
              <a:t> 的客戶提供較高的 </a:t>
            </a:r>
            <a:r>
              <a:rPr lang="en-US" altLang="zh-TW" baseline="0" dirty="0" smtClean="0"/>
              <a:t>SLA</a:t>
            </a:r>
            <a:r>
              <a:rPr lang="zh-TW" altLang="en-US" baseline="0" dirty="0" smtClean="0"/>
              <a:t>。</a:t>
            </a:r>
            <a:r>
              <a:rPr lang="en-US" altLang="zh-TW" baseline="0" dirty="0" smtClean="0"/>
              <a:t>SLA</a:t>
            </a:r>
            <a:r>
              <a:rPr lang="zh-TW" altLang="en-US" baseline="0" dirty="0" smtClean="0"/>
              <a:t> 是要花錢的，如何替不同等級的客戶提供不同的 </a:t>
            </a:r>
            <a:r>
              <a:rPr lang="en-US" altLang="zh-TW" baseline="0" dirty="0" smtClean="0"/>
              <a:t>SLA</a:t>
            </a:r>
            <a:r>
              <a:rPr lang="zh-TW" altLang="en-US" baseline="0" dirty="0" smtClean="0"/>
              <a:t> </a:t>
            </a:r>
            <a:r>
              <a:rPr lang="en-US" altLang="zh-TW" baseline="0" dirty="0" smtClean="0"/>
              <a:t>?</a:t>
            </a:r>
          </a:p>
          <a:p>
            <a:pPr marL="139700" indent="0">
              <a:buNone/>
            </a:pPr>
            <a:endParaRPr lang="en-US" baseline="0" dirty="0" smtClean="0"/>
          </a:p>
          <a:p>
            <a:pPr marL="139700" indent="0">
              <a:buNone/>
            </a:pPr>
            <a:r>
              <a:rPr lang="zh-TW" altLang="en-US" baseline="0" dirty="0" smtClean="0"/>
              <a:t>可能有兩類做法，之一是當 </a:t>
            </a:r>
            <a:r>
              <a:rPr lang="en-US" altLang="zh-TW" baseline="0" dirty="0" smtClean="0"/>
              <a:t>SLA</a:t>
            </a:r>
            <a:r>
              <a:rPr lang="zh-TW" altLang="en-US" baseline="0" dirty="0" smtClean="0"/>
              <a:t> 未達標準時，只有 </a:t>
            </a:r>
            <a:r>
              <a:rPr lang="en-US" altLang="zh-TW" baseline="0" dirty="0" smtClean="0"/>
              <a:t>PLUS</a:t>
            </a:r>
            <a:r>
              <a:rPr lang="zh-TW" altLang="en-US" baseline="0" dirty="0" smtClean="0"/>
              <a:t> 客戶可以得到補償 </a:t>
            </a:r>
            <a:r>
              <a:rPr lang="en-US" altLang="zh-TW" baseline="0" dirty="0" smtClean="0"/>
              <a:t>=&gt;</a:t>
            </a:r>
            <a:r>
              <a:rPr lang="zh-TW" altLang="en-US" baseline="0" dirty="0" smtClean="0"/>
              <a:t> 服務不同，系統相同</a:t>
            </a:r>
            <a:endParaRPr lang="en-US" altLang="zh-TW" baseline="0" dirty="0" smtClean="0"/>
          </a:p>
          <a:p>
            <a:pPr marL="139700" indent="0">
              <a:buNone/>
            </a:pPr>
            <a:r>
              <a:rPr lang="zh-TW" altLang="en-US" baseline="0" dirty="0" smtClean="0"/>
              <a:t>另一是針對 </a:t>
            </a:r>
            <a:r>
              <a:rPr lang="en-US" altLang="zh-TW" baseline="0" dirty="0" smtClean="0"/>
              <a:t>PLUS </a:t>
            </a:r>
            <a:r>
              <a:rPr lang="zh-TW" altLang="en-US" baseline="0" dirty="0" smtClean="0"/>
              <a:t>客戶，有專屬的 </a:t>
            </a:r>
            <a:r>
              <a:rPr lang="en-US" altLang="zh-TW" baseline="0" dirty="0" smtClean="0"/>
              <a:t>SERVER</a:t>
            </a:r>
            <a:r>
              <a:rPr lang="zh-TW" altLang="en-US" baseline="0" dirty="0" smtClean="0"/>
              <a:t>，配置較高等級的異地備援等等機制，從架構面就提供較高的 </a:t>
            </a:r>
            <a:r>
              <a:rPr lang="en-US" altLang="zh-TW" baseline="0" dirty="0" smtClean="0"/>
              <a:t>SLA</a:t>
            </a:r>
          </a:p>
          <a:p>
            <a:pPr marL="139700" indent="0">
              <a:buNone/>
            </a:pPr>
            <a:endParaRPr lang="en-US" baseline="0" dirty="0" smtClean="0"/>
          </a:p>
          <a:p>
            <a:pPr marL="139700" indent="0">
              <a:buNone/>
            </a:pPr>
            <a:r>
              <a:rPr lang="zh-TW" altLang="en-US" baseline="0" dirty="0" smtClean="0"/>
              <a:t>另一個案例是 </a:t>
            </a:r>
            <a:r>
              <a:rPr lang="en-US" altLang="zh-TW" baseline="0" dirty="0" smtClean="0"/>
              <a:t>Multi-Tenancy, </a:t>
            </a:r>
            <a:r>
              <a:rPr lang="zh-TW" altLang="en-US" baseline="0" dirty="0" smtClean="0"/>
              <a:t>部分客戶願意支付較高的費用，換取較高的 </a:t>
            </a:r>
            <a:r>
              <a:rPr lang="en-US" altLang="zh-TW" baseline="0" dirty="0" smtClean="0"/>
              <a:t>SLA</a:t>
            </a:r>
            <a:r>
              <a:rPr lang="zh-TW" altLang="en-US" baseline="0" dirty="0" smtClean="0"/>
              <a:t>，甚至是獨立的設備或是 </a:t>
            </a:r>
            <a:r>
              <a:rPr lang="en-US" altLang="zh-TW" baseline="0" dirty="0" smtClean="0"/>
              <a:t>DB</a:t>
            </a:r>
            <a:r>
              <a:rPr lang="zh-TW" altLang="en-US" baseline="0" dirty="0" smtClean="0"/>
              <a:t>。</a:t>
            </a:r>
            <a:r>
              <a:rPr lang="en-US" altLang="zh-TW" baseline="0" dirty="0" smtClean="0"/>
              <a:t>SD</a:t>
            </a:r>
            <a:r>
              <a:rPr lang="zh-TW" altLang="en-US" baseline="0" dirty="0" smtClean="0"/>
              <a:t> 該如何面對這樣的客戶需求</a:t>
            </a:r>
            <a:r>
              <a:rPr lang="en-US" altLang="zh-TW" baseline="0" dirty="0" smtClean="0"/>
              <a:t>?</a:t>
            </a:r>
            <a:endParaRPr lang="en-US" dirty="0"/>
          </a:p>
        </p:txBody>
      </p:sp>
    </p:spTree>
    <p:extLst>
      <p:ext uri="{BB962C8B-B14F-4D97-AF65-F5344CB8AC3E}">
        <p14:creationId xmlns:p14="http://schemas.microsoft.com/office/powerpoint/2010/main" val="403552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有很多邏輯，都有辦法透過 </a:t>
            </a:r>
            <a:r>
              <a:rPr lang="en-US" altLang="zh-TW" dirty="0"/>
              <a:t>infra</a:t>
            </a:r>
            <a:r>
              <a:rPr lang="zh-TW" altLang="en-US" dirty="0"/>
              <a:t> </a:t>
            </a:r>
            <a:r>
              <a:rPr lang="en-US" altLang="zh-TW" dirty="0"/>
              <a:t>/</a:t>
            </a:r>
            <a:r>
              <a:rPr lang="zh-TW" altLang="en-US" dirty="0"/>
              <a:t> </a:t>
            </a:r>
            <a:r>
              <a:rPr lang="en-US" altLang="zh-TW" dirty="0"/>
              <a:t>network</a:t>
            </a:r>
            <a:r>
              <a:rPr lang="zh-TW" altLang="en-US" dirty="0"/>
              <a:t> 的層面處理。不是要大家捨棄這些可靠的網路設備不用，改成自己寫 </a:t>
            </a:r>
            <a:r>
              <a:rPr lang="en-US" altLang="zh-TW" dirty="0"/>
              <a:t>code</a:t>
            </a:r>
            <a:r>
              <a:rPr lang="zh-TW" altLang="en-US" dirty="0"/>
              <a:t> 控制。</a:t>
            </a:r>
            <a:endParaRPr lang="en-US" altLang="zh-TW" dirty="0"/>
          </a:p>
          <a:p>
            <a:pPr marL="139700" indent="0">
              <a:buNone/>
            </a:pPr>
            <a:endParaRPr lang="en-US" altLang="zh-TW" dirty="0"/>
          </a:p>
          <a:p>
            <a:pPr marL="139700" indent="0">
              <a:buNone/>
            </a:pPr>
            <a:r>
              <a:rPr lang="zh-TW" altLang="en-US" dirty="0"/>
              <a:t>正確的考量應該是</a:t>
            </a:r>
            <a:r>
              <a:rPr lang="en-US" altLang="zh-TW" dirty="0"/>
              <a:t>:</a:t>
            </a:r>
            <a:r>
              <a:rPr lang="zh-TW" altLang="en-US" dirty="0"/>
              <a:t> 只有在有必要時 </a:t>
            </a:r>
            <a:r>
              <a:rPr lang="en-US" altLang="zh-TW" dirty="0"/>
              <a:t>(</a:t>
            </a:r>
            <a:r>
              <a:rPr lang="zh-TW" altLang="en-US" dirty="0"/>
              <a:t>通常是 </a:t>
            </a:r>
            <a:r>
              <a:rPr lang="en-US" altLang="zh-TW" dirty="0"/>
              <a:t>routing </a:t>
            </a:r>
            <a:r>
              <a:rPr lang="zh-TW" altLang="en-US" dirty="0"/>
              <a:t>的規則必須高度跟商業邏輯相關，難以透過網路層面處理</a:t>
            </a:r>
            <a:r>
              <a:rPr lang="en-US" altLang="zh-TW" dirty="0"/>
              <a:t>)</a:t>
            </a:r>
            <a:r>
              <a:rPr lang="zh-TW" altLang="en-US" dirty="0"/>
              <a:t>，透過 </a:t>
            </a:r>
            <a:r>
              <a:rPr lang="en-US" altLang="zh-TW" dirty="0"/>
              <a:t>client side </a:t>
            </a:r>
            <a:r>
              <a:rPr lang="zh-TW" altLang="en-US" dirty="0"/>
              <a:t>處理這個層面的問題可以給開發團隊多一種選擇。</a:t>
            </a:r>
          </a:p>
        </p:txBody>
      </p:sp>
    </p:spTree>
    <p:extLst>
      <p:ext uri="{BB962C8B-B14F-4D97-AF65-F5344CB8AC3E}">
        <p14:creationId xmlns:p14="http://schemas.microsoft.com/office/powerpoint/2010/main" val="4021514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zh-TW" altLang="en-US" dirty="0" smtClean="0"/>
              <a:t>台灣 日本兩地都有資料中心</a:t>
            </a:r>
            <a:endParaRPr lang="en-US" altLang="zh-TW" dirty="0" smtClean="0"/>
          </a:p>
          <a:p>
            <a:pPr marL="139700" indent="0">
              <a:buNone/>
            </a:pPr>
            <a:endParaRPr lang="en-US" dirty="0" smtClean="0"/>
          </a:p>
          <a:p>
            <a:pPr marL="139700" indent="0">
              <a:buNone/>
            </a:pPr>
            <a:r>
              <a:rPr lang="zh-TW" altLang="en-US" dirty="0" smtClean="0"/>
              <a:t>台灣</a:t>
            </a:r>
            <a:r>
              <a:rPr lang="en-US" altLang="zh-TW" dirty="0" smtClean="0"/>
              <a:t>DC</a:t>
            </a:r>
            <a:r>
              <a:rPr lang="zh-TW" altLang="en-US" dirty="0" smtClean="0"/>
              <a:t> 服務 </a:t>
            </a:r>
            <a:r>
              <a:rPr lang="en-US" altLang="zh-TW" dirty="0" smtClean="0"/>
              <a:t>TW</a:t>
            </a:r>
            <a:r>
              <a:rPr lang="zh-TW" altLang="en-US" dirty="0" smtClean="0"/>
              <a:t> 及 </a:t>
            </a:r>
            <a:r>
              <a:rPr lang="en-US" altLang="zh-TW" dirty="0" smtClean="0"/>
              <a:t>HK</a:t>
            </a:r>
          </a:p>
          <a:p>
            <a:pPr marL="139700" indent="0">
              <a:buNone/>
            </a:pPr>
            <a:r>
              <a:rPr lang="zh-TW" altLang="en-US" dirty="0" smtClean="0"/>
              <a:t>日本</a:t>
            </a:r>
            <a:r>
              <a:rPr lang="en-US" altLang="zh-TW" dirty="0" smtClean="0"/>
              <a:t>DC</a:t>
            </a:r>
            <a:r>
              <a:rPr lang="zh-TW" altLang="en-US" dirty="0" smtClean="0"/>
              <a:t> 服務 </a:t>
            </a:r>
            <a:r>
              <a:rPr lang="en-US" altLang="zh-TW" dirty="0" smtClean="0"/>
              <a:t>JP</a:t>
            </a:r>
          </a:p>
          <a:p>
            <a:pPr marL="139700" indent="0">
              <a:buNone/>
            </a:pPr>
            <a:endParaRPr lang="en-US" dirty="0" smtClean="0"/>
          </a:p>
          <a:p>
            <a:pPr marL="139700" indent="0">
              <a:buNone/>
            </a:pPr>
            <a:r>
              <a:rPr lang="zh-TW" altLang="en-US" dirty="0" smtClean="0"/>
              <a:t>共用服務 </a:t>
            </a:r>
            <a:r>
              <a:rPr lang="en-US" altLang="zh-TW" dirty="0" smtClean="0"/>
              <a:t>GS</a:t>
            </a:r>
            <a:r>
              <a:rPr lang="zh-TW" altLang="en-US" dirty="0" smtClean="0"/>
              <a:t> 兩邊都有部署</a:t>
            </a:r>
            <a:endParaRPr lang="en-US" altLang="zh-TW" dirty="0" smtClean="0"/>
          </a:p>
          <a:p>
            <a:pPr marL="139700" indent="0">
              <a:buNone/>
            </a:pPr>
            <a:endParaRPr lang="en-US" dirty="0"/>
          </a:p>
        </p:txBody>
      </p:sp>
    </p:spTree>
    <p:extLst>
      <p:ext uri="{BB962C8B-B14F-4D97-AF65-F5344CB8AC3E}">
        <p14:creationId xmlns:p14="http://schemas.microsoft.com/office/powerpoint/2010/main" val="3136765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Dev + Ops </a:t>
            </a:r>
            <a:r>
              <a:rPr lang="zh-TW" altLang="en-US" dirty="0" smtClean="0"/>
              <a:t>重點在整合，造成正向的 </a:t>
            </a:r>
            <a:r>
              <a:rPr lang="en-US" altLang="zh-TW" dirty="0" err="1" smtClean="0"/>
              <a:t>devops</a:t>
            </a:r>
            <a:r>
              <a:rPr lang="zh-TW" altLang="en-US" dirty="0" smtClean="0"/>
              <a:t> 循環，持續改善</a:t>
            </a:r>
            <a:endParaRPr lang="en-US" altLang="zh-TW" dirty="0" smtClean="0"/>
          </a:p>
          <a:p>
            <a:pPr marL="139700" indent="0">
              <a:buNone/>
            </a:pPr>
            <a:endParaRPr lang="en-US" dirty="0" smtClean="0"/>
          </a:p>
          <a:p>
            <a:pPr marL="139700" indent="0">
              <a:buNone/>
            </a:pPr>
            <a:r>
              <a:rPr lang="zh-TW" altLang="en-US" dirty="0" smtClean="0"/>
              <a:t>架構師的目的，做出正確的技術選型，協助兩大團隊正確的規畫與運用技術，解決 </a:t>
            </a:r>
            <a:r>
              <a:rPr lang="en-US" altLang="zh-TW" dirty="0" smtClean="0"/>
              <a:t>Dev</a:t>
            </a:r>
            <a:r>
              <a:rPr lang="zh-TW" altLang="en-US" dirty="0" smtClean="0"/>
              <a:t> </a:t>
            </a:r>
            <a:r>
              <a:rPr lang="en-US" altLang="zh-TW" dirty="0" smtClean="0"/>
              <a:t>+</a:t>
            </a:r>
            <a:r>
              <a:rPr lang="zh-TW" altLang="en-US" dirty="0" smtClean="0"/>
              <a:t> </a:t>
            </a:r>
            <a:r>
              <a:rPr lang="en-US" altLang="zh-TW" dirty="0" smtClean="0"/>
              <a:t>Ops</a:t>
            </a:r>
            <a:r>
              <a:rPr lang="zh-TW" altLang="en-US" dirty="0" smtClean="0"/>
              <a:t> 的整合問題</a:t>
            </a:r>
            <a:endParaRPr lang="en-US" altLang="zh-TW" dirty="0" smtClean="0"/>
          </a:p>
          <a:p>
            <a:pPr marL="139700" indent="0">
              <a:buNone/>
            </a:pPr>
            <a:endParaRPr lang="en-US" dirty="0" smtClean="0"/>
          </a:p>
          <a:p>
            <a:pPr marL="139700" indent="0">
              <a:buNone/>
            </a:pPr>
            <a:r>
              <a:rPr lang="zh-TW" altLang="en-US" dirty="0" smtClean="0"/>
              <a:t>第一步就是 </a:t>
            </a:r>
            <a:r>
              <a:rPr lang="en-US" altLang="zh-TW" dirty="0" smtClean="0"/>
              <a:t>service</a:t>
            </a:r>
            <a:r>
              <a:rPr lang="zh-TW" altLang="en-US" dirty="0" smtClean="0"/>
              <a:t> </a:t>
            </a:r>
            <a:r>
              <a:rPr lang="en-US" altLang="zh-TW" dirty="0" smtClean="0"/>
              <a:t>discovery</a:t>
            </a:r>
            <a:endParaRPr lang="en-US" dirty="0"/>
          </a:p>
        </p:txBody>
      </p:sp>
    </p:spTree>
    <p:extLst>
      <p:ext uri="{BB962C8B-B14F-4D97-AF65-F5344CB8AC3E}">
        <p14:creationId xmlns:p14="http://schemas.microsoft.com/office/powerpoint/2010/main" val="2683030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優點</a:t>
            </a:r>
            <a:r>
              <a:rPr lang="en-US" altLang="zh-TW" dirty="0"/>
              <a:t>:</a:t>
            </a:r>
            <a:r>
              <a:rPr lang="zh-TW" altLang="en-US" dirty="0"/>
              <a:t> 網路架構對於 </a:t>
            </a:r>
            <a:r>
              <a:rPr lang="en-US" altLang="zh-TW" dirty="0"/>
              <a:t>Service</a:t>
            </a:r>
            <a:r>
              <a:rPr lang="zh-TW" altLang="en-US" dirty="0"/>
              <a:t> 是完全透明的。</a:t>
            </a:r>
            <a:endParaRPr lang="en-US" altLang="zh-TW" dirty="0"/>
          </a:p>
          <a:p>
            <a:pPr marL="139700" indent="0">
              <a:buNone/>
            </a:pPr>
            <a:endParaRPr lang="en-US" dirty="0"/>
          </a:p>
          <a:p>
            <a:pPr marL="139700" indent="0">
              <a:buNone/>
            </a:pPr>
            <a:r>
              <a:rPr lang="en-US" dirty="0"/>
              <a:t>Service A </a:t>
            </a:r>
            <a:r>
              <a:rPr lang="zh-TW" altLang="en-US" dirty="0"/>
              <a:t>只管再 </a:t>
            </a:r>
            <a:r>
              <a:rPr lang="en-US" altLang="zh-TW" dirty="0"/>
              <a:t>127.0.0.1:80</a:t>
            </a:r>
            <a:r>
              <a:rPr lang="zh-TW" altLang="en-US" dirty="0"/>
              <a:t> 提供服務，要呼叫 </a:t>
            </a:r>
            <a:r>
              <a:rPr lang="en-US" altLang="zh-TW" dirty="0"/>
              <a:t>Service B </a:t>
            </a:r>
            <a:r>
              <a:rPr lang="zh-TW" altLang="en-US" dirty="0"/>
              <a:t>只管對 </a:t>
            </a:r>
            <a:r>
              <a:rPr lang="en-US" altLang="zh-TW" dirty="0"/>
              <a:t>127.0.0.1:8000</a:t>
            </a:r>
            <a:r>
              <a:rPr lang="zh-TW" altLang="en-US" dirty="0"/>
              <a:t> 呼叫。</a:t>
            </a:r>
            <a:endParaRPr lang="en-US" altLang="zh-TW" dirty="0"/>
          </a:p>
          <a:p>
            <a:pPr marL="139700" indent="0">
              <a:buNone/>
            </a:pPr>
            <a:r>
              <a:rPr lang="en-US" altLang="zh-TW" dirty="0"/>
              <a:t>SIDECAR</a:t>
            </a:r>
            <a:r>
              <a:rPr lang="zh-TW" altLang="en-US" dirty="0"/>
              <a:t> </a:t>
            </a:r>
            <a:r>
              <a:rPr lang="en-US" altLang="zh-TW" dirty="0"/>
              <a:t>LB</a:t>
            </a:r>
            <a:r>
              <a:rPr lang="zh-TW" altLang="en-US" dirty="0"/>
              <a:t> 會負責到 </a:t>
            </a:r>
            <a:r>
              <a:rPr lang="en-US" altLang="zh-TW" dirty="0"/>
              <a:t>SD</a:t>
            </a:r>
            <a:r>
              <a:rPr lang="zh-TW" altLang="en-US" dirty="0"/>
              <a:t> 查詢 </a:t>
            </a:r>
            <a:r>
              <a:rPr lang="en-US" altLang="zh-TW" dirty="0"/>
              <a:t>Service</a:t>
            </a:r>
            <a:r>
              <a:rPr lang="zh-TW" altLang="en-US" dirty="0"/>
              <a:t> </a:t>
            </a:r>
            <a:r>
              <a:rPr lang="en-US" altLang="zh-TW" dirty="0"/>
              <a:t>B</a:t>
            </a:r>
            <a:r>
              <a:rPr lang="zh-TW" altLang="en-US" dirty="0"/>
              <a:t> 的資訊，並且 </a:t>
            </a:r>
            <a:r>
              <a:rPr lang="en-US" altLang="zh-TW" dirty="0"/>
              <a:t>REDIR</a:t>
            </a:r>
            <a:r>
              <a:rPr lang="zh-TW" altLang="en-US" dirty="0"/>
              <a:t> </a:t>
            </a:r>
            <a:r>
              <a:rPr lang="en-US" altLang="zh-TW" dirty="0"/>
              <a:t>(</a:t>
            </a:r>
            <a:r>
              <a:rPr lang="zh-TW" altLang="en-US" dirty="0"/>
              <a:t>如同一般的 </a:t>
            </a:r>
            <a:r>
              <a:rPr lang="en-US" altLang="zh-TW" dirty="0"/>
              <a:t>LB</a:t>
            </a:r>
            <a:r>
              <a:rPr lang="zh-TW" altLang="en-US" dirty="0"/>
              <a:t> 行為</a:t>
            </a:r>
            <a:r>
              <a:rPr lang="en-US" altLang="zh-TW" dirty="0"/>
              <a:t>)</a:t>
            </a:r>
            <a:r>
              <a:rPr lang="zh-TW" altLang="en-US" dirty="0"/>
              <a:t> 轉到正確的 </a:t>
            </a:r>
            <a:r>
              <a:rPr lang="en-US" altLang="zh-TW" dirty="0"/>
              <a:t>Service</a:t>
            </a:r>
            <a:r>
              <a:rPr lang="zh-TW" altLang="en-US" dirty="0"/>
              <a:t> </a:t>
            </a:r>
            <a:r>
              <a:rPr lang="en-US" altLang="zh-TW" dirty="0"/>
              <a:t>B</a:t>
            </a:r>
          </a:p>
          <a:p>
            <a:pPr marL="139700" indent="0">
              <a:buNone/>
            </a:pPr>
            <a:endParaRPr lang="en-US" dirty="0"/>
          </a:p>
          <a:p>
            <a:pPr marL="139700" indent="0">
              <a:buNone/>
            </a:pPr>
            <a:r>
              <a:rPr lang="en-US" dirty="0"/>
              <a:t>Service B </a:t>
            </a:r>
            <a:r>
              <a:rPr lang="zh-TW" altLang="en-US" dirty="0"/>
              <a:t>的 </a:t>
            </a:r>
            <a:r>
              <a:rPr lang="en-US" altLang="zh-TW" dirty="0"/>
              <a:t>RP</a:t>
            </a:r>
            <a:r>
              <a:rPr lang="zh-TW" altLang="en-US" dirty="0"/>
              <a:t> 可以動態 </a:t>
            </a:r>
            <a:r>
              <a:rPr lang="en-US" altLang="zh-TW" dirty="0"/>
              <a:t>allocate</a:t>
            </a:r>
            <a:r>
              <a:rPr lang="zh-TW" altLang="en-US" dirty="0"/>
              <a:t> </a:t>
            </a:r>
            <a:r>
              <a:rPr lang="en-US" altLang="zh-TW" dirty="0"/>
              <a:t>port,</a:t>
            </a:r>
            <a:r>
              <a:rPr lang="zh-TW" altLang="en-US" dirty="0"/>
              <a:t> 並且代為到 </a:t>
            </a:r>
            <a:r>
              <a:rPr lang="en-US" altLang="zh-TW" dirty="0"/>
              <a:t>SD</a:t>
            </a:r>
            <a:r>
              <a:rPr lang="zh-TW" altLang="en-US" dirty="0"/>
              <a:t> 註冊，同時也可負責 </a:t>
            </a:r>
            <a:r>
              <a:rPr lang="en-US" altLang="zh-TW" dirty="0"/>
              <a:t>local</a:t>
            </a:r>
            <a:r>
              <a:rPr lang="zh-TW" altLang="en-US" dirty="0"/>
              <a:t> </a:t>
            </a:r>
            <a:r>
              <a:rPr lang="en-US" altLang="zh-TW" dirty="0"/>
              <a:t>service</a:t>
            </a:r>
            <a:r>
              <a:rPr lang="zh-TW" altLang="en-US" dirty="0"/>
              <a:t> 的健康偵測</a:t>
            </a:r>
            <a:endParaRPr lang="en-US" dirty="0"/>
          </a:p>
        </p:txBody>
      </p:sp>
    </p:spTree>
    <p:extLst>
      <p:ext uri="{BB962C8B-B14F-4D97-AF65-F5344CB8AC3E}">
        <p14:creationId xmlns:p14="http://schemas.microsoft.com/office/powerpoint/2010/main" val="1902584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NOTES: </a:t>
            </a:r>
            <a:r>
              <a:rPr lang="zh-TW" altLang="en-US" dirty="0" smtClean="0"/>
              <a:t>別急著一窩蜂改用 </a:t>
            </a:r>
            <a:r>
              <a:rPr lang="en-US" altLang="zh-TW" dirty="0" smtClean="0"/>
              <a:t>service</a:t>
            </a:r>
            <a:r>
              <a:rPr lang="zh-TW" altLang="en-US" dirty="0" smtClean="0"/>
              <a:t> </a:t>
            </a:r>
            <a:r>
              <a:rPr lang="en-US" altLang="zh-TW" dirty="0" smtClean="0"/>
              <a:t>mesh,</a:t>
            </a:r>
            <a:r>
              <a:rPr lang="zh-TW" altLang="en-US" dirty="0" smtClean="0"/>
              <a:t> 你的服務不會因為用了 </a:t>
            </a:r>
            <a:r>
              <a:rPr lang="en-US" altLang="zh-TW" dirty="0" smtClean="0"/>
              <a:t>service</a:t>
            </a:r>
            <a:r>
              <a:rPr lang="zh-TW" altLang="en-US" dirty="0" smtClean="0"/>
              <a:t> </a:t>
            </a:r>
            <a:r>
              <a:rPr lang="en-US" altLang="zh-TW" dirty="0" smtClean="0"/>
              <a:t>mesh</a:t>
            </a:r>
            <a:r>
              <a:rPr lang="zh-TW" altLang="en-US" dirty="0" smtClean="0"/>
              <a:t> 就一飛衝天</a:t>
            </a:r>
            <a:endParaRPr lang="en-US" altLang="zh-TW" dirty="0" smtClean="0"/>
          </a:p>
          <a:p>
            <a:pPr marL="139700" indent="0">
              <a:buNone/>
            </a:pPr>
            <a:endParaRPr lang="en-US" dirty="0" smtClean="0"/>
          </a:p>
          <a:p>
            <a:pPr marL="139700" indent="0">
              <a:buNone/>
            </a:pPr>
            <a:r>
              <a:rPr lang="en-US" dirty="0" smtClean="0"/>
              <a:t>Service mesh </a:t>
            </a:r>
            <a:r>
              <a:rPr lang="zh-TW" altLang="en-US" dirty="0" smtClean="0"/>
              <a:t>目的簡化管理等等議題，同時提供更靈活的調度彈性。</a:t>
            </a:r>
            <a:endParaRPr lang="en-US" altLang="zh-TW" dirty="0" smtClean="0"/>
          </a:p>
          <a:p>
            <a:pPr marL="139700" indent="0">
              <a:buNone/>
            </a:pPr>
            <a:r>
              <a:rPr lang="zh-TW" altLang="en-US" dirty="0" smtClean="0"/>
              <a:t>你可以先用 </a:t>
            </a:r>
            <a:r>
              <a:rPr lang="en-US" altLang="zh-TW" dirty="0" smtClean="0"/>
              <a:t>client side discovery, </a:t>
            </a:r>
            <a:r>
              <a:rPr lang="zh-TW" altLang="en-US" dirty="0" smtClean="0"/>
              <a:t>先把你要的 </a:t>
            </a:r>
            <a:r>
              <a:rPr lang="en-US" altLang="zh-TW" dirty="0" smtClean="0"/>
              <a:t>structure </a:t>
            </a:r>
            <a:r>
              <a:rPr lang="zh-TW" altLang="en-US" dirty="0" smtClean="0"/>
              <a:t>時做出來，之後等 </a:t>
            </a:r>
            <a:r>
              <a:rPr lang="en-US" altLang="zh-TW" dirty="0" smtClean="0"/>
              <a:t>service</a:t>
            </a:r>
            <a:r>
              <a:rPr lang="zh-TW" altLang="en-US" dirty="0" smtClean="0"/>
              <a:t> </a:t>
            </a:r>
            <a:r>
              <a:rPr lang="en-US" altLang="zh-TW" dirty="0" smtClean="0"/>
              <a:t>mesh</a:t>
            </a:r>
            <a:r>
              <a:rPr lang="zh-TW" altLang="en-US" dirty="0" smtClean="0"/>
              <a:t> 基礎建設成熟後再轉移不遲。</a:t>
            </a:r>
            <a:endParaRPr lang="en-US" altLang="zh-TW" dirty="0" smtClean="0"/>
          </a:p>
          <a:p>
            <a:pPr marL="139700" indent="0">
              <a:buNone/>
            </a:pPr>
            <a:r>
              <a:rPr lang="zh-TW" altLang="en-US" dirty="0" smtClean="0"/>
              <a:t>如何 </a:t>
            </a:r>
            <a:r>
              <a:rPr lang="en-US" altLang="zh-TW" dirty="0" smtClean="0"/>
              <a:t>modeling </a:t>
            </a:r>
            <a:r>
              <a:rPr lang="zh-TW" altLang="en-US" dirty="0" smtClean="0"/>
              <a:t>你的 </a:t>
            </a:r>
            <a:r>
              <a:rPr lang="en-US" altLang="zh-TW" dirty="0" smtClean="0"/>
              <a:t>application</a:t>
            </a:r>
            <a:r>
              <a:rPr lang="zh-TW" altLang="en-US" dirty="0" smtClean="0"/>
              <a:t> 才是最核心的。</a:t>
            </a:r>
            <a:endParaRPr lang="en-US" altLang="zh-TW" dirty="0" smtClean="0"/>
          </a:p>
          <a:p>
            <a:pPr marL="139700" indent="0">
              <a:buNone/>
            </a:pPr>
            <a:endParaRPr lang="en-US" dirty="0" smtClean="0"/>
          </a:p>
          <a:p>
            <a:pPr marL="139700" indent="0">
              <a:buNone/>
            </a:pPr>
            <a:r>
              <a:rPr lang="zh-TW" altLang="en-US" dirty="0" smtClean="0"/>
              <a:t>如果你的複雜度沒那麼高，</a:t>
            </a:r>
            <a:r>
              <a:rPr lang="en-US" altLang="zh-TW" dirty="0" smtClean="0"/>
              <a:t>LB </a:t>
            </a:r>
            <a:r>
              <a:rPr lang="zh-TW" altLang="en-US" dirty="0" smtClean="0"/>
              <a:t>就能搞定的話，那根本沒必要換 </a:t>
            </a:r>
            <a:r>
              <a:rPr lang="en-US" altLang="zh-TW" dirty="0" smtClean="0"/>
              <a:t>client side discovery pattern</a:t>
            </a:r>
            <a:r>
              <a:rPr lang="zh-TW" altLang="en-US" dirty="0" smtClean="0"/>
              <a:t> </a:t>
            </a:r>
            <a:r>
              <a:rPr lang="en-US" altLang="zh-TW" dirty="0" smtClean="0"/>
              <a:t>/</a:t>
            </a:r>
            <a:r>
              <a:rPr lang="zh-TW" altLang="en-US" dirty="0" smtClean="0"/>
              <a:t> </a:t>
            </a:r>
            <a:r>
              <a:rPr lang="en-US" altLang="zh-TW" dirty="0" smtClean="0"/>
              <a:t>service</a:t>
            </a:r>
            <a:r>
              <a:rPr lang="zh-TW" altLang="en-US" dirty="0" smtClean="0"/>
              <a:t> </a:t>
            </a:r>
            <a:r>
              <a:rPr lang="en-US" altLang="zh-TW" dirty="0" smtClean="0"/>
              <a:t>mesh</a:t>
            </a:r>
          </a:p>
          <a:p>
            <a:pPr marL="139700" indent="0">
              <a:buNone/>
            </a:pPr>
            <a:endParaRPr lang="en-US" dirty="0"/>
          </a:p>
        </p:txBody>
      </p:sp>
    </p:spTree>
    <p:extLst>
      <p:ext uri="{BB962C8B-B14F-4D97-AF65-F5344CB8AC3E}">
        <p14:creationId xmlns:p14="http://schemas.microsoft.com/office/powerpoint/2010/main" val="210365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講稿</a:t>
            </a:r>
            <a:r>
              <a:rPr lang="en-US" altLang="zh-TW" dirty="0"/>
              <a:t>:</a:t>
            </a:r>
            <a:r>
              <a:rPr lang="zh-TW" altLang="en-US" dirty="0"/>
              <a:t> </a:t>
            </a:r>
            <a:endParaRPr lang="en-US" altLang="zh-TW" dirty="0"/>
          </a:p>
          <a:p>
            <a:pPr marL="139700" indent="0">
              <a:buNone/>
            </a:pPr>
            <a:endParaRPr lang="en-US" altLang="zh-TW" dirty="0"/>
          </a:p>
          <a:p>
            <a:pPr marL="139700" indent="0">
              <a:buNone/>
            </a:pPr>
            <a:r>
              <a:rPr lang="en-US" altLang="zh-TW" dirty="0"/>
              <a:t>Current world </a:t>
            </a:r>
            <a:r>
              <a:rPr lang="zh-TW" altLang="en-US" dirty="0"/>
              <a:t>講求高度的整合，</a:t>
            </a:r>
            <a:r>
              <a:rPr lang="en-US" altLang="zh-TW" dirty="0"/>
              <a:t>DevOps, SDN, Cloud Native … </a:t>
            </a:r>
            <a:r>
              <a:rPr lang="en-US" altLang="zh-TW" dirty="0" err="1"/>
              <a:t>etc</a:t>
            </a:r>
            <a:r>
              <a:rPr lang="en-US" altLang="zh-TW" dirty="0"/>
              <a:t> </a:t>
            </a:r>
            <a:r>
              <a:rPr lang="zh-TW" altLang="en-US" dirty="0"/>
              <a:t>都是高度整合下的結果。過去 </a:t>
            </a:r>
            <a:r>
              <a:rPr lang="en-US" altLang="zh-TW" dirty="0"/>
              <a:t>Dev</a:t>
            </a:r>
            <a:r>
              <a:rPr lang="zh-TW" altLang="en-US" dirty="0"/>
              <a:t> 只管邏輯，</a:t>
            </a:r>
            <a:r>
              <a:rPr lang="en-US" altLang="zh-TW" dirty="0"/>
              <a:t>Ops </a:t>
            </a:r>
            <a:r>
              <a:rPr lang="zh-TW" altLang="en-US" dirty="0"/>
              <a:t>搞定基礎建設的時代已經過去了。</a:t>
            </a:r>
            <a:endParaRPr lang="en-US" altLang="zh-TW" dirty="0"/>
          </a:p>
          <a:p>
            <a:pPr marL="139700" indent="0">
              <a:buNone/>
            </a:pPr>
            <a:r>
              <a:rPr lang="en-US" altLang="zh-TW" dirty="0"/>
              <a:t>SaaS / PaaS </a:t>
            </a:r>
            <a:r>
              <a:rPr lang="zh-TW" altLang="en-US" dirty="0"/>
              <a:t>就是 </a:t>
            </a:r>
            <a:r>
              <a:rPr lang="en-US" altLang="zh-TW" dirty="0"/>
              <a:t>application </a:t>
            </a:r>
            <a:r>
              <a:rPr lang="zh-TW" altLang="en-US" dirty="0"/>
              <a:t>高度整合 </a:t>
            </a:r>
            <a:r>
              <a:rPr lang="en-US" altLang="zh-TW" dirty="0"/>
              <a:t>infrastructure</a:t>
            </a:r>
            <a:r>
              <a:rPr lang="zh-TW" altLang="en-US" dirty="0"/>
              <a:t> 帶來的改變。</a:t>
            </a:r>
            <a:endParaRPr lang="en-US" altLang="zh-TW" dirty="0"/>
          </a:p>
          <a:p>
            <a:pPr marL="139700" indent="0">
              <a:buNone/>
            </a:pPr>
            <a:endParaRPr lang="en-US" altLang="zh-TW" dirty="0"/>
          </a:p>
          <a:p>
            <a:pPr marL="139700" indent="0">
              <a:buNone/>
            </a:pPr>
            <a:r>
              <a:rPr lang="en-US" altLang="zh-TW" dirty="0"/>
              <a:t>DevOps </a:t>
            </a:r>
            <a:r>
              <a:rPr lang="zh-TW" altLang="en-US" dirty="0"/>
              <a:t>最大的挑戰，是團隊要同時涵蓋 </a:t>
            </a:r>
            <a:r>
              <a:rPr lang="en-US" altLang="zh-TW" dirty="0"/>
              <a:t>Dev(elopement) </a:t>
            </a:r>
            <a:r>
              <a:rPr lang="zh-TW" altLang="en-US" dirty="0"/>
              <a:t>跟 </a:t>
            </a:r>
            <a:r>
              <a:rPr lang="en-US" altLang="zh-TW" dirty="0"/>
              <a:t>Op(</a:t>
            </a:r>
            <a:r>
              <a:rPr lang="en-US" altLang="zh-TW" dirty="0" err="1"/>
              <a:t>eration</a:t>
            </a:r>
            <a:r>
              <a:rPr lang="en-US" altLang="zh-TW" dirty="0"/>
              <a:t>)s </a:t>
            </a:r>
            <a:r>
              <a:rPr lang="zh-TW" altLang="en-US" dirty="0"/>
              <a:t>兩個領域。但是兩種職能的團隊都各有各的專業，缺乏另一個領域的 </a:t>
            </a:r>
            <a:r>
              <a:rPr lang="en-US" altLang="zh-TW" dirty="0"/>
              <a:t>know</a:t>
            </a:r>
            <a:r>
              <a:rPr lang="zh-TW" altLang="en-US" dirty="0"/>
              <a:t> </a:t>
            </a:r>
            <a:r>
              <a:rPr lang="en-US" altLang="zh-TW" dirty="0"/>
              <a:t>how,</a:t>
            </a:r>
            <a:r>
              <a:rPr lang="zh-TW" altLang="en-US" dirty="0"/>
              <a:t> 不知該如何整合。</a:t>
            </a:r>
            <a:endParaRPr lang="en-US" altLang="zh-TW" dirty="0"/>
          </a:p>
          <a:p>
            <a:pPr marL="139700" indent="0">
              <a:buNone/>
            </a:pPr>
            <a:r>
              <a:rPr lang="en-US" altLang="zh-TW" dirty="0"/>
              <a:t>91APP RD </a:t>
            </a:r>
            <a:r>
              <a:rPr lang="zh-TW" altLang="en-US" dirty="0"/>
              <a:t>有 </a:t>
            </a:r>
            <a:r>
              <a:rPr lang="en-US" altLang="zh-TW" dirty="0"/>
              <a:t>120 </a:t>
            </a:r>
            <a:r>
              <a:rPr lang="zh-TW" altLang="en-US" dirty="0"/>
              <a:t>人</a:t>
            </a:r>
            <a:r>
              <a:rPr lang="en-US" altLang="zh-TW" dirty="0"/>
              <a:t>, </a:t>
            </a:r>
            <a:r>
              <a:rPr lang="zh-TW" altLang="en-US" dirty="0"/>
              <a:t>我們的服務都在 </a:t>
            </a:r>
            <a:r>
              <a:rPr lang="en-US" altLang="zh-TW" dirty="0"/>
              <a:t>Cloud</a:t>
            </a:r>
            <a:r>
              <a:rPr lang="zh-TW" altLang="en-US" dirty="0"/>
              <a:t> </a:t>
            </a:r>
            <a:r>
              <a:rPr lang="en-US" altLang="zh-TW" dirty="0"/>
              <a:t>Service</a:t>
            </a:r>
            <a:r>
              <a:rPr lang="zh-TW" altLang="en-US" dirty="0"/>
              <a:t> </a:t>
            </a:r>
            <a:r>
              <a:rPr lang="en-US" altLang="zh-TW" dirty="0"/>
              <a:t>(AWS + GCP , Azure), </a:t>
            </a:r>
            <a:r>
              <a:rPr lang="zh-TW" altLang="en-US" dirty="0"/>
              <a:t>跑 </a:t>
            </a:r>
            <a:r>
              <a:rPr lang="en-US" altLang="zh-TW" dirty="0" err="1"/>
              <a:t>LeSS</a:t>
            </a:r>
            <a:r>
              <a:rPr lang="zh-TW" altLang="en-US" dirty="0"/>
              <a:t> </a:t>
            </a:r>
            <a:r>
              <a:rPr lang="en-US" altLang="zh-TW" dirty="0"/>
              <a:t>(Large</a:t>
            </a:r>
            <a:r>
              <a:rPr lang="zh-TW" altLang="en-US" dirty="0"/>
              <a:t> </a:t>
            </a:r>
            <a:r>
              <a:rPr lang="en-US" altLang="zh-TW" dirty="0"/>
              <a:t>Scale</a:t>
            </a:r>
            <a:r>
              <a:rPr lang="zh-TW" altLang="en-US" dirty="0"/>
              <a:t> </a:t>
            </a:r>
            <a:r>
              <a:rPr lang="en-US" altLang="zh-TW" dirty="0"/>
              <a:t>SCRUM)</a:t>
            </a:r>
            <a:r>
              <a:rPr lang="zh-TW" altLang="en-US" dirty="0"/>
              <a:t>。團隊正從 </a:t>
            </a:r>
            <a:r>
              <a:rPr lang="en-US" altLang="zh-TW" dirty="0"/>
              <a:t>Monolithic </a:t>
            </a:r>
            <a:r>
              <a:rPr lang="zh-TW" altLang="en-US" dirty="0"/>
              <a:t>走向 </a:t>
            </a:r>
            <a:r>
              <a:rPr lang="en-US" altLang="zh-TW" dirty="0"/>
              <a:t>Microservices</a:t>
            </a:r>
            <a:r>
              <a:rPr lang="zh-TW" altLang="en-US" dirty="0"/>
              <a:t> 的路上，我 </a:t>
            </a:r>
            <a:r>
              <a:rPr lang="en-US" altLang="zh-TW" dirty="0"/>
              <a:t>(Architect)</a:t>
            </a:r>
            <a:r>
              <a:rPr lang="zh-TW" altLang="en-US" dirty="0"/>
              <a:t> 在團隊內的角色是平衡這些落差，帶領團隊走向 </a:t>
            </a:r>
            <a:r>
              <a:rPr lang="en-US" altLang="zh-TW" dirty="0"/>
              <a:t>Cloud</a:t>
            </a:r>
            <a:r>
              <a:rPr lang="zh-TW" altLang="en-US" dirty="0"/>
              <a:t> </a:t>
            </a:r>
            <a:r>
              <a:rPr lang="en-US" altLang="zh-TW" dirty="0"/>
              <a:t>Native</a:t>
            </a:r>
            <a:r>
              <a:rPr lang="zh-TW" altLang="en-US" dirty="0"/>
              <a:t> </a:t>
            </a:r>
            <a:r>
              <a:rPr lang="en-US" altLang="zh-TW" dirty="0"/>
              <a:t>/</a:t>
            </a:r>
            <a:r>
              <a:rPr lang="zh-TW" altLang="en-US" dirty="0"/>
              <a:t> </a:t>
            </a:r>
            <a:r>
              <a:rPr lang="en-US" altLang="zh-TW" dirty="0"/>
              <a:t>DevOps</a:t>
            </a:r>
            <a:r>
              <a:rPr lang="zh-TW" altLang="en-US" dirty="0"/>
              <a:t> 的願景。</a:t>
            </a:r>
            <a:endParaRPr lang="en-US" altLang="zh-TW" dirty="0"/>
          </a:p>
          <a:p>
            <a:pPr marL="139700" indent="0">
              <a:buNone/>
            </a:pPr>
            <a:endParaRPr lang="en-US" altLang="zh-TW" dirty="0"/>
          </a:p>
          <a:p>
            <a:pPr marL="139700" indent="0">
              <a:buNone/>
            </a:pPr>
            <a:r>
              <a:rPr lang="en-US" altLang="zh-TW" dirty="0"/>
              <a:t>Service Discovery </a:t>
            </a:r>
            <a:r>
              <a:rPr lang="zh-TW" altLang="en-US" dirty="0"/>
              <a:t>是這條路上 </a:t>
            </a:r>
            <a:r>
              <a:rPr lang="en-US" altLang="zh-TW" dirty="0"/>
              <a:t>(</a:t>
            </a:r>
            <a:r>
              <a:rPr lang="zh-TW" altLang="en-US" dirty="0"/>
              <a:t>微服務化</a:t>
            </a:r>
            <a:r>
              <a:rPr lang="en-US" altLang="zh-TW" dirty="0"/>
              <a:t>)</a:t>
            </a:r>
            <a:r>
              <a:rPr lang="zh-TW" altLang="en-US" dirty="0"/>
              <a:t> 的第一件事，這個 </a:t>
            </a:r>
            <a:r>
              <a:rPr lang="en-US" altLang="zh-TW" dirty="0"/>
              <a:t>session </a:t>
            </a:r>
            <a:r>
              <a:rPr lang="zh-TW" altLang="en-US" dirty="0"/>
              <a:t>會從 </a:t>
            </a:r>
            <a:r>
              <a:rPr lang="en-US" altLang="zh-TW" dirty="0"/>
              <a:t>developer </a:t>
            </a:r>
            <a:r>
              <a:rPr lang="zh-TW" altLang="en-US" dirty="0"/>
              <a:t>的角度來看 </a:t>
            </a:r>
            <a:r>
              <a:rPr lang="en-US" altLang="zh-TW" dirty="0"/>
              <a:t>service</a:t>
            </a:r>
            <a:r>
              <a:rPr lang="zh-TW" altLang="en-US" dirty="0"/>
              <a:t> </a:t>
            </a:r>
            <a:r>
              <a:rPr lang="en-US" altLang="zh-TW" dirty="0"/>
              <a:t>discovery,</a:t>
            </a:r>
            <a:r>
              <a:rPr lang="zh-TW" altLang="en-US" dirty="0"/>
              <a:t> 為何需要他</a:t>
            </a:r>
            <a:r>
              <a:rPr lang="en-US" altLang="zh-TW" dirty="0"/>
              <a:t>?</a:t>
            </a:r>
            <a:r>
              <a:rPr lang="zh-TW" altLang="en-US" dirty="0"/>
              <a:t> 他能為你解決甚麼問題</a:t>
            </a:r>
            <a:r>
              <a:rPr lang="en-US" altLang="zh-TW" dirty="0"/>
              <a:t>?</a:t>
            </a:r>
            <a:r>
              <a:rPr lang="zh-TW" altLang="en-US" dirty="0"/>
              <a:t> 他能帶來哪些新的可能</a:t>
            </a:r>
            <a:r>
              <a:rPr lang="en-US" altLang="zh-TW" dirty="0"/>
              <a:t>?</a:t>
            </a:r>
            <a:r>
              <a:rPr lang="zh-TW" altLang="en-US" dirty="0"/>
              <a:t> 該做好什麼準備</a:t>
            </a:r>
            <a:r>
              <a:rPr lang="en-US" altLang="zh-TW" dirty="0"/>
              <a:t>?</a:t>
            </a:r>
          </a:p>
          <a:p>
            <a:pPr marL="139700" indent="0">
              <a:buNone/>
            </a:pPr>
            <a:endParaRPr lang="en-US" altLang="zh-TW" dirty="0"/>
          </a:p>
          <a:p>
            <a:pPr marL="139700" indent="0">
              <a:buNone/>
            </a:pPr>
            <a:r>
              <a:rPr lang="en-US" altLang="zh-TW" dirty="0"/>
              <a:t>Notes: </a:t>
            </a:r>
            <a:r>
              <a:rPr lang="zh-TW" altLang="en-US" dirty="0"/>
              <a:t>說明 </a:t>
            </a:r>
            <a:r>
              <a:rPr lang="en-US" altLang="zh-TW" dirty="0"/>
              <a:t>service</a:t>
            </a:r>
            <a:r>
              <a:rPr lang="zh-TW" altLang="en-US" dirty="0"/>
              <a:t> </a:t>
            </a:r>
            <a:r>
              <a:rPr lang="en-US" altLang="zh-TW" dirty="0"/>
              <a:t>discovery</a:t>
            </a:r>
            <a:r>
              <a:rPr lang="zh-TW" altLang="en-US" dirty="0"/>
              <a:t> 的架構時，需要應用案例。這個 </a:t>
            </a:r>
            <a:r>
              <a:rPr lang="en-US" altLang="zh-TW" dirty="0"/>
              <a:t>session</a:t>
            </a:r>
            <a:r>
              <a:rPr lang="zh-TW" altLang="en-US" dirty="0"/>
              <a:t> 的應用案例都以 </a:t>
            </a:r>
            <a:r>
              <a:rPr lang="en-US" altLang="zh-TW" dirty="0"/>
              <a:t>consul </a:t>
            </a:r>
            <a:r>
              <a:rPr lang="zh-TW" altLang="en-US" dirty="0"/>
              <a:t>為主。</a:t>
            </a:r>
            <a:endParaRPr lang="en-US" altLang="zh-TW" dirty="0"/>
          </a:p>
          <a:p>
            <a:pPr marL="139700" indent="0">
              <a:buNone/>
            </a:pPr>
            <a:r>
              <a:rPr lang="zh-TW" altLang="en-US" dirty="0"/>
              <a:t>因為我只熟 </a:t>
            </a:r>
            <a:r>
              <a:rPr lang="en-US" altLang="zh-TW" dirty="0"/>
              <a:t>consul,</a:t>
            </a:r>
            <a:r>
              <a:rPr lang="zh-TW" altLang="en-US" dirty="0"/>
              <a:t> 而且他的整合度最高 </a:t>
            </a:r>
            <a:r>
              <a:rPr lang="en-US" altLang="zh-TW" dirty="0"/>
              <a:t>(</a:t>
            </a:r>
            <a:r>
              <a:rPr lang="zh-TW" altLang="en-US" dirty="0"/>
              <a:t>只需要一套就解決所有需求</a:t>
            </a:r>
            <a:r>
              <a:rPr lang="en-US" altLang="zh-TW" dirty="0"/>
              <a:t>), </a:t>
            </a:r>
            <a:r>
              <a:rPr lang="zh-TW" altLang="en-US" dirty="0"/>
              <a:t>加上 </a:t>
            </a:r>
            <a:r>
              <a:rPr lang="en-US" altLang="zh-TW" dirty="0" err="1"/>
              <a:t>HashiCorp</a:t>
            </a:r>
            <a:r>
              <a:rPr lang="zh-TW" altLang="en-US" dirty="0"/>
              <a:t> 也是這次大會的贊助商</a:t>
            </a:r>
            <a:r>
              <a:rPr lang="en-US" altLang="zh-TW" dirty="0"/>
              <a:t>… XD</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References: Architect in teams</a:t>
            </a:r>
          </a:p>
          <a:p>
            <a:pPr marL="139700" indent="0">
              <a:buNone/>
            </a:pPr>
            <a:endParaRPr lang="en-US" altLang="zh-TW" dirty="0"/>
          </a:p>
          <a:p>
            <a:pPr marL="139700" indent="0">
              <a:buNone/>
            </a:pPr>
            <a:r>
              <a:rPr lang="en-US" altLang="zh-TW" dirty="0"/>
              <a:t>----------------------</a:t>
            </a:r>
          </a:p>
          <a:p>
            <a:pPr marL="139700" indent="0">
              <a:buNone/>
            </a:pPr>
            <a:r>
              <a:rPr lang="en-US" altLang="zh-TW" dirty="0"/>
              <a:t>https://dzone.com/articles/role-of-architect-in-scrum-team</a:t>
            </a:r>
          </a:p>
          <a:p>
            <a:pPr marL="139700" indent="0">
              <a:buNone/>
            </a:pPr>
            <a:endParaRPr lang="en-US" altLang="zh-TW" dirty="0"/>
          </a:p>
          <a:p>
            <a:pPr marL="139700" indent="0">
              <a:buNone/>
            </a:pPr>
            <a:r>
              <a:rPr lang="en-US" altLang="zh-TW" sz="1100" b="1" i="0" u="none" strike="noStrike" cap="none" dirty="0">
                <a:solidFill>
                  <a:srgbClr val="000000"/>
                </a:solidFill>
                <a:effectLst/>
                <a:latin typeface="Arial"/>
                <a:ea typeface="Arial"/>
                <a:cs typeface="Arial"/>
                <a:sym typeface="Arial"/>
              </a:rPr>
              <a:t>An architect’s role is one of the few that needs to swim against the Agile tide and avoid massive changes in every sprint. It is also one of the few roles that needs to have a long term vision of the product, beyond the next couple of sprints.</a:t>
            </a:r>
            <a:endParaRPr lang="zh-TW" altLang="en-US" dirty="0"/>
          </a:p>
        </p:txBody>
      </p:sp>
    </p:spTree>
    <p:extLst>
      <p:ext uri="{BB962C8B-B14F-4D97-AF65-F5344CB8AC3E}">
        <p14:creationId xmlns:p14="http://schemas.microsoft.com/office/powerpoint/2010/main" val="239617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371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Notes:</a:t>
            </a:r>
          </a:p>
          <a:p>
            <a:pPr marL="139700" indent="0">
              <a:buNone/>
            </a:pPr>
            <a:endParaRPr lang="en-US" dirty="0"/>
          </a:p>
          <a:p>
            <a:pPr marL="139700" indent="0">
              <a:buNone/>
            </a:pPr>
            <a:r>
              <a:rPr lang="en-US" dirty="0"/>
              <a:t>Cloud Service / Cloud native  / Container / Microservices ….</a:t>
            </a:r>
          </a:p>
          <a:p>
            <a:pPr marL="139700" indent="0">
              <a:buNone/>
            </a:pPr>
            <a:endParaRPr lang="en-US" dirty="0"/>
          </a:p>
          <a:p>
            <a:pPr marL="139700" indent="0">
              <a:buNone/>
            </a:pPr>
            <a:r>
              <a:rPr lang="zh-TW" altLang="en-US" dirty="0"/>
              <a:t>線上服務的複雜度越來越高，服務數量變多，服務的 </a:t>
            </a:r>
            <a:r>
              <a:rPr lang="en-US" altLang="zh-TW" dirty="0"/>
              <a:t>instance</a:t>
            </a:r>
            <a:r>
              <a:rPr lang="zh-TW" altLang="en-US" dirty="0"/>
              <a:t> 也變多</a:t>
            </a:r>
            <a:endParaRPr lang="en-US" altLang="zh-TW" dirty="0"/>
          </a:p>
          <a:p>
            <a:pPr marL="139700" indent="0">
              <a:buNone/>
            </a:pPr>
            <a:r>
              <a:rPr lang="zh-TW" altLang="en-US" dirty="0"/>
              <a:t>管理的挑戰也變大</a:t>
            </a:r>
            <a:endParaRPr lang="en-US" dirty="0"/>
          </a:p>
        </p:txBody>
      </p:sp>
    </p:spTree>
    <p:extLst>
      <p:ext uri="{BB962C8B-B14F-4D97-AF65-F5344CB8AC3E}">
        <p14:creationId xmlns:p14="http://schemas.microsoft.com/office/powerpoint/2010/main" val="420007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除了數量之外，複雜度也隨之升高。</a:t>
            </a:r>
            <a:endParaRPr lang="en-US" altLang="zh-TW" dirty="0"/>
          </a:p>
          <a:p>
            <a:pPr marL="139700" indent="0">
              <a:buNone/>
            </a:pPr>
            <a:endParaRPr lang="en-US" dirty="0"/>
          </a:p>
          <a:p>
            <a:pPr marL="139700" indent="0">
              <a:buNone/>
            </a:pPr>
            <a:r>
              <a:rPr lang="zh-TW" altLang="en-US" dirty="0"/>
              <a:t>每個服務 </a:t>
            </a:r>
            <a:r>
              <a:rPr lang="en-US" altLang="zh-TW" dirty="0"/>
              <a:t>(service) </a:t>
            </a:r>
            <a:r>
              <a:rPr lang="zh-TW" altLang="en-US" dirty="0"/>
              <a:t>及每個個體 </a:t>
            </a:r>
            <a:r>
              <a:rPr lang="en-US" altLang="zh-TW" dirty="0"/>
              <a:t>(instance) </a:t>
            </a:r>
            <a:r>
              <a:rPr lang="zh-TW" altLang="en-US" dirty="0"/>
              <a:t>都必須更精準的掌握其他服務的狀態 </a:t>
            </a:r>
            <a:r>
              <a:rPr lang="en-US" altLang="zh-TW" dirty="0"/>
              <a:t>(availability, </a:t>
            </a:r>
            <a:r>
              <a:rPr lang="en-US" altLang="zh-TW" dirty="0" err="1"/>
              <a:t>endpoitns</a:t>
            </a:r>
            <a:r>
              <a:rPr lang="en-US" altLang="zh-TW" dirty="0"/>
              <a:t>)</a:t>
            </a:r>
          </a:p>
          <a:p>
            <a:pPr marL="139700" indent="0">
              <a:buNone/>
            </a:pPr>
            <a:r>
              <a:rPr lang="zh-TW" altLang="en-US" dirty="0"/>
              <a:t>服務之間的通訊也越來越複雜</a:t>
            </a:r>
            <a:endParaRPr lang="en-US" dirty="0"/>
          </a:p>
        </p:txBody>
      </p:sp>
    </p:spTree>
    <p:extLst>
      <p:ext uri="{BB962C8B-B14F-4D97-AF65-F5344CB8AC3E}">
        <p14:creationId xmlns:p14="http://schemas.microsoft.com/office/powerpoint/2010/main" val="3339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如果不好好的管理，就會變這樣</a:t>
            </a:r>
            <a:r>
              <a:rPr lang="en-US" altLang="zh-TW" dirty="0"/>
              <a:t>…</a:t>
            </a:r>
            <a:endParaRPr lang="en-US" dirty="0"/>
          </a:p>
        </p:txBody>
      </p:sp>
    </p:spTree>
    <p:extLst>
      <p:ext uri="{BB962C8B-B14F-4D97-AF65-F5344CB8AC3E}">
        <p14:creationId xmlns:p14="http://schemas.microsoft.com/office/powerpoint/2010/main" val="19571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smtClean="0"/>
          </a:p>
          <a:p>
            <a:pPr marL="139700" indent="0">
              <a:buNone/>
            </a:pPr>
            <a:r>
              <a:rPr lang="zh-TW" altLang="en-US" dirty="0" smtClean="0"/>
              <a:t>即使很多 </a:t>
            </a:r>
            <a:r>
              <a:rPr lang="en-US" altLang="zh-TW" dirty="0" smtClean="0"/>
              <a:t>application platform </a:t>
            </a:r>
            <a:r>
              <a:rPr lang="zh-TW" altLang="en-US" dirty="0" smtClean="0"/>
              <a:t>都替你管理好這些細節，你還是得了解背後的原理。</a:t>
            </a:r>
            <a:endParaRPr lang="en-US" altLang="zh-TW" dirty="0" smtClean="0"/>
          </a:p>
          <a:p>
            <a:pPr marL="139700" indent="0">
              <a:buNone/>
            </a:pPr>
            <a:endParaRPr lang="en-US" dirty="0"/>
          </a:p>
        </p:txBody>
      </p:sp>
    </p:spTree>
    <p:extLst>
      <p:ext uri="{BB962C8B-B14F-4D97-AF65-F5344CB8AC3E}">
        <p14:creationId xmlns:p14="http://schemas.microsoft.com/office/powerpoint/2010/main" val="96141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333412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dirty="0"/>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404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637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2576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6683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051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2603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92341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0149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391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878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8" name="Shape 6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9" name="Shape 69"/>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70" name="Shape 70"/>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71" name="Shape 71"/>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8894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6166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684464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83633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8261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8420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9209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980655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565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026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13954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398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387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874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389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836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8416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spcBef>
                <a:spcPts val="0"/>
              </a:spcBef>
              <a:spcAft>
                <a:spcPts val="0"/>
              </a:spcAft>
              <a:buNone/>
            </a:pPr>
            <a:fld id="{00000000-1234-1234-1234-123412341234}" type="slidenum">
              <a:rPr lang="en"/>
              <a:t>‹#›</a:t>
            </a:fld>
            <a:endParaRPr/>
          </a:p>
        </p:txBody>
      </p:sp>
      <p:pic>
        <p:nvPicPr>
          <p:cNvPr id="55" name="Shape 55"/>
          <p:cNvPicPr preferRelativeResize="0"/>
          <p:nvPr/>
        </p:nvPicPr>
        <p:blipFill>
          <a:blip r:embed="rId6">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7"/>
          <a:stretch>
            <a:fillRect/>
          </a:stretch>
        </p:blipFill>
        <p:spPr>
          <a:xfrm>
            <a:off x="7329279" y="4616272"/>
            <a:ext cx="1776212" cy="492920"/>
          </a:xfrm>
          <a:prstGeom prst="rect">
            <a:avLst/>
          </a:prstGeom>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95" r:id="rId3"/>
    <p:sldLayoutId id="214748369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56177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2018/9/11</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9780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pic>
        <p:nvPicPr>
          <p:cNvPr id="55" name="Shape 55"/>
          <p:cNvPicPr preferRelativeResize="0"/>
          <p:nvPr/>
        </p:nvPicPr>
        <p:blipFill>
          <a:blip r:embed="rId5">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6"/>
          <a:stretch>
            <a:fillRect/>
          </a:stretch>
        </p:blipFill>
        <p:spPr>
          <a:xfrm>
            <a:off x="7329279" y="4616272"/>
            <a:ext cx="1776212" cy="492920"/>
          </a:xfrm>
          <a:prstGeom prst="rect">
            <a:avLst/>
          </a:prstGeom>
        </p:spPr>
      </p:pic>
    </p:spTree>
    <p:extLst>
      <p:ext uri="{BB962C8B-B14F-4D97-AF65-F5344CB8AC3E}">
        <p14:creationId xmlns:p14="http://schemas.microsoft.com/office/powerpoint/2010/main" val="352243616"/>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4" r:id="rId3"/>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hyperlink" Target="https://www.consul.io/discovery.html" TargetMode="External"/><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High-contrast-network-server.svg" TargetMode="Externa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onsul.io/docs/guides/datacenters.htm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commons.wikimedia.org/wiki/File:High-contrast-network-server.sv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consul.io/docs/internals/architecture.html" TargetMode="External"/><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hashicorp.com/blog/consul-1-2-service-mesh"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image" Target="../media/image36.png"/><Relationship Id="rId1" Type="http://schemas.openxmlformats.org/officeDocument/2006/relationships/slideLayout" Target="../slideLayouts/slideLayout22.xml"/><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hyperlink" Target="http://columns.chicken-house.ne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hyperlink" Target="https://www.nginx.com/blog/nginmesh-nginx-as-a-proxy-in-an-istio-service-mes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hyperlink" Target="https://blog.appdynamics.com/news/visualizing-and-tracking-your-microservic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CFD5839-C06B-4A34-8207-F76D21C47A2D}"/>
              </a:ext>
            </a:extLst>
          </p:cNvPr>
          <p:cNvSpPr txBox="1"/>
          <p:nvPr/>
        </p:nvSpPr>
        <p:spPr>
          <a:xfrm>
            <a:off x="594764" y="1444429"/>
            <a:ext cx="6312876" cy="1061829"/>
          </a:xfrm>
          <a:prstGeom prst="rect">
            <a:avLst/>
          </a:prstGeom>
          <a:noFill/>
        </p:spPr>
        <p:txBody>
          <a:bodyPr wrap="square" rtlCol="0">
            <a:spAutoFit/>
          </a:bodyPr>
          <a:lstStyle/>
          <a:p>
            <a:pPr algn="r" defTabSz="685800">
              <a:buClrTx/>
            </a:pPr>
            <a:r>
              <a:rPr lang="en-US" altLang="zh-TW" sz="3150" b="1" kern="1200" dirty="0">
                <a:solidFill>
                  <a:prstClr val="white"/>
                </a:solidFill>
                <a:latin typeface="微軟正黑體" panose="020B0604030504040204" pitchFamily="34" charset="-120"/>
                <a:ea typeface="微軟正黑體" panose="020B0604030504040204" pitchFamily="34" charset="-120"/>
                <a:cs typeface="+mn-cs"/>
              </a:rPr>
              <a:t>Service </a:t>
            </a:r>
            <a:r>
              <a:rPr lang="en-US" altLang="zh-TW" sz="3150" b="1" kern="1200" dirty="0" smtClean="0">
                <a:solidFill>
                  <a:prstClr val="white"/>
                </a:solidFill>
                <a:latin typeface="微軟正黑體" panose="020B0604030504040204" pitchFamily="34" charset="-120"/>
                <a:ea typeface="微軟正黑體" panose="020B0604030504040204" pitchFamily="34" charset="-120"/>
                <a:cs typeface="+mn-cs"/>
              </a:rPr>
              <a:t>Discovery</a:t>
            </a:r>
            <a:endParaRPr lang="en-US" altLang="zh-TW" sz="3150" b="1"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zh-TW" altLang="en-US" sz="3150" b="1" kern="1200" dirty="0" smtClean="0">
                <a:solidFill>
                  <a:prstClr val="white"/>
                </a:solidFill>
                <a:latin typeface="微軟正黑體" panose="020B0604030504040204" pitchFamily="34" charset="-120"/>
                <a:ea typeface="微軟正黑體" panose="020B0604030504040204" pitchFamily="34" charset="-120"/>
                <a:cs typeface="+mn-cs"/>
              </a:rPr>
              <a:t>微</a:t>
            </a:r>
            <a:r>
              <a:rPr lang="zh-TW" altLang="en-US" sz="3150" b="1" kern="1200" dirty="0">
                <a:solidFill>
                  <a:prstClr val="white"/>
                </a:solidFill>
                <a:latin typeface="微軟正黑體" panose="020B0604030504040204" pitchFamily="34" charset="-120"/>
                <a:ea typeface="微軟正黑體" panose="020B0604030504040204" pitchFamily="34" charset="-120"/>
                <a:cs typeface="+mn-cs"/>
              </a:rPr>
              <a:t>服務架構的基礎建設</a:t>
            </a:r>
          </a:p>
        </p:txBody>
      </p:sp>
      <p:sp>
        <p:nvSpPr>
          <p:cNvPr id="3" name="文字方塊 2">
            <a:extLst>
              <a:ext uri="{FF2B5EF4-FFF2-40B4-BE49-F238E27FC236}">
                <a16:creationId xmlns:a16="http://schemas.microsoft.com/office/drawing/2014/main" id="{216C94E3-214D-4AE9-83B1-FF3E875A0ACC}"/>
              </a:ext>
            </a:extLst>
          </p:cNvPr>
          <p:cNvSpPr txBox="1"/>
          <p:nvPr/>
        </p:nvSpPr>
        <p:spPr>
          <a:xfrm>
            <a:off x="594764" y="2685545"/>
            <a:ext cx="6312876" cy="761747"/>
          </a:xfrm>
          <a:prstGeom prst="rect">
            <a:avLst/>
          </a:prstGeom>
          <a:noFill/>
        </p:spPr>
        <p:txBody>
          <a:bodyPr wrap="square" rtlCol="0">
            <a:spAutoFit/>
          </a:bodyPr>
          <a:lstStyle/>
          <a:p>
            <a:pPr algn="r" defTabSz="685800">
              <a:buClrTx/>
            </a:pPr>
            <a:r>
              <a:rPr lang="en-US" altLang="zh-TW" sz="1500" kern="1200" dirty="0">
                <a:solidFill>
                  <a:prstClr val="white"/>
                </a:solidFill>
                <a:latin typeface="微軟正黑體" panose="020B0604030504040204" pitchFamily="34" charset="-120"/>
                <a:ea typeface="微軟正黑體" panose="020B0604030504040204" pitchFamily="34" charset="-120"/>
                <a:cs typeface="+mn-cs"/>
              </a:rPr>
              <a:t>Andrew Wu, Chief Architect @ 91APP</a:t>
            </a:r>
          </a:p>
          <a:p>
            <a:pPr algn="r" defTabSz="685800">
              <a:buClrTx/>
            </a:pPr>
            <a:endParaRPr lang="en-US" altLang="zh-TW" sz="1500"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en-US" altLang="zh-TW" sz="1350" kern="1200" dirty="0">
                <a:solidFill>
                  <a:prstClr val="white"/>
                </a:solidFill>
                <a:latin typeface="微軟正黑體" panose="020B0604030504040204" pitchFamily="34" charset="-120"/>
                <a:ea typeface="微軟正黑體" panose="020B0604030504040204" pitchFamily="34" charset="-120"/>
                <a:cs typeface="+mn-cs"/>
              </a:rPr>
              <a:t>Sep 11, 2018</a:t>
            </a:r>
            <a:endParaRPr lang="zh-TW" altLang="en-US" sz="1350" kern="1200" dirty="0">
              <a:solidFill>
                <a:prstClr val="white"/>
              </a:solidFill>
              <a:latin typeface="微軟正黑體" panose="020B0604030504040204" pitchFamily="34" charset="-120"/>
              <a:ea typeface="微軟正黑體" panose="020B0604030504040204" pitchFamily="34" charset="-120"/>
              <a:cs typeface="+mn-cs"/>
            </a:endParaRPr>
          </a:p>
        </p:txBody>
      </p:sp>
      <p:pic>
        <p:nvPicPr>
          <p:cNvPr id="7" name="圖片 6"/>
          <p:cNvPicPr>
            <a:picLocks noChangeAspect="1"/>
          </p:cNvPicPr>
          <p:nvPr/>
        </p:nvPicPr>
        <p:blipFill>
          <a:blip r:embed="rId3"/>
          <a:stretch>
            <a:fillRect/>
          </a:stretch>
        </p:blipFill>
        <p:spPr>
          <a:xfrm>
            <a:off x="6670008" y="4353215"/>
            <a:ext cx="2358188" cy="654426"/>
          </a:xfrm>
          <a:prstGeom prst="rect">
            <a:avLst/>
          </a:prstGeom>
        </p:spPr>
      </p:pic>
      <p:pic>
        <p:nvPicPr>
          <p:cNvPr id="1026" name="Picture 2" descr="http://columns.chicken-house.net/wp-content/uploads/MicrosoftMV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6629" y="2590041"/>
            <a:ext cx="18573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p:cNvPicPr>
            <a:picLocks noChangeAspect="1"/>
          </p:cNvPicPr>
          <p:nvPr/>
        </p:nvPicPr>
        <p:blipFill rotWithShape="1">
          <a:blip r:embed="rId5"/>
          <a:srcRect l="482" r="1280" b="26587"/>
          <a:stretch/>
        </p:blipFill>
        <p:spPr>
          <a:xfrm>
            <a:off x="9285063" y="2717569"/>
            <a:ext cx="1857375" cy="602193"/>
          </a:xfrm>
          <a:prstGeom prst="rect">
            <a:avLst/>
          </a:prstGeom>
        </p:spPr>
      </p:pic>
    </p:spTree>
    <p:extLst>
      <p:ext uri="{BB962C8B-B14F-4D97-AF65-F5344CB8AC3E}">
        <p14:creationId xmlns:p14="http://schemas.microsoft.com/office/powerpoint/2010/main" val="3834965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65"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5338"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796581" y="381437"/>
            <a:ext cx="2339102" cy="3108543"/>
          </a:xfrm>
          <a:prstGeom prst="rect">
            <a:avLst/>
          </a:prstGeom>
          <a:noFill/>
        </p:spPr>
        <p:txBody>
          <a:bodyPr wrap="none" rtlCol="0">
            <a:spAutoFit/>
          </a:bodyPr>
          <a:lstStyle/>
          <a:p>
            <a:r>
              <a:rPr lang="zh-TW" altLang="en-US" dirty="0"/>
              <a:t>越符合 </a:t>
            </a:r>
            <a:r>
              <a:rPr lang="en-US" altLang="zh-TW" dirty="0"/>
              <a:t>Cloud</a:t>
            </a:r>
            <a:r>
              <a:rPr lang="zh-TW" altLang="en-US" dirty="0"/>
              <a:t> </a:t>
            </a:r>
            <a:r>
              <a:rPr lang="en-US" altLang="zh-TW" dirty="0"/>
              <a:t>Native,</a:t>
            </a:r>
          </a:p>
          <a:p>
            <a:r>
              <a:rPr lang="en-US" dirty="0"/>
              <a:t>DevOps </a:t>
            </a:r>
            <a:r>
              <a:rPr lang="zh-TW" altLang="en-US" dirty="0"/>
              <a:t>的原則，越需要</a:t>
            </a:r>
            <a:endParaRPr lang="en-US" altLang="zh-TW" dirty="0"/>
          </a:p>
          <a:p>
            <a:r>
              <a:rPr lang="zh-TW" altLang="en-US" dirty="0"/>
              <a:t>高度動態的部署方式。</a:t>
            </a:r>
            <a:endParaRPr lang="en-US" altLang="zh-TW" dirty="0"/>
          </a:p>
          <a:p>
            <a:endParaRPr lang="en-US" altLang="zh-TW" dirty="0"/>
          </a:p>
          <a:p>
            <a:r>
              <a:rPr lang="en-US" altLang="zh-TW" dirty="0"/>
              <a:t>Auto Scaling </a:t>
            </a:r>
            <a:r>
              <a:rPr lang="zh-TW" altLang="en-US" dirty="0"/>
              <a:t>的機制，</a:t>
            </a:r>
            <a:endParaRPr lang="en-US" altLang="zh-TW" dirty="0"/>
          </a:p>
          <a:p>
            <a:r>
              <a:rPr lang="zh-TW" altLang="en-US" dirty="0"/>
              <a:t>部署機制可能幾秒鐘就會</a:t>
            </a:r>
            <a:endParaRPr lang="en-US" altLang="zh-TW" dirty="0"/>
          </a:p>
          <a:p>
            <a:r>
              <a:rPr lang="zh-TW" altLang="en-US" dirty="0"/>
              <a:t>變化；</a:t>
            </a:r>
            <a:endParaRPr lang="en-US" altLang="zh-TW" dirty="0"/>
          </a:p>
          <a:p>
            <a:endParaRPr lang="en-US" altLang="zh-TW" dirty="0"/>
          </a:p>
          <a:p>
            <a:r>
              <a:rPr lang="en-US" altLang="zh-TW" dirty="0"/>
              <a:t>Container </a:t>
            </a:r>
            <a:r>
              <a:rPr lang="zh-TW" altLang="en-US" dirty="0"/>
              <a:t>的風行，可能</a:t>
            </a:r>
            <a:endParaRPr lang="en-US" altLang="zh-TW" dirty="0"/>
          </a:p>
          <a:p>
            <a:r>
              <a:rPr lang="zh-TW" altLang="en-US" dirty="0"/>
              <a:t>一台 </a:t>
            </a:r>
            <a:r>
              <a:rPr lang="en-US" altLang="zh-TW" dirty="0"/>
              <a:t>VM</a:t>
            </a:r>
            <a:r>
              <a:rPr lang="zh-TW" altLang="en-US" dirty="0"/>
              <a:t> 就存在多個服務</a:t>
            </a:r>
            <a:endParaRPr lang="en-US" altLang="zh-TW" dirty="0"/>
          </a:p>
          <a:p>
            <a:r>
              <a:rPr lang="en-US" altLang="zh-TW" dirty="0"/>
              <a:t>(instance), IP / PORT </a:t>
            </a:r>
            <a:r>
              <a:rPr lang="zh-TW" altLang="en-US" dirty="0"/>
              <a:t>都</a:t>
            </a:r>
            <a:endParaRPr lang="en-US" altLang="zh-TW" dirty="0"/>
          </a:p>
          <a:p>
            <a:r>
              <a:rPr lang="zh-TW" altLang="en-US" dirty="0"/>
              <a:t>有可能數秒鐘就變動一次。</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4144815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1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029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644181" y="381437"/>
            <a:ext cx="4238661" cy="2677656"/>
          </a:xfrm>
          <a:prstGeom prst="rect">
            <a:avLst/>
          </a:prstGeom>
          <a:noFill/>
        </p:spPr>
        <p:txBody>
          <a:bodyPr wrap="none" rtlCol="0">
            <a:spAutoFit/>
          </a:bodyPr>
          <a:lstStyle/>
          <a:p>
            <a:r>
              <a:rPr lang="zh-TW" altLang="en-US" dirty="0" smtClean="0"/>
              <a:t>只要確實維護好這些資訊 </a:t>
            </a:r>
            <a:r>
              <a:rPr lang="en-US" altLang="zh-TW" dirty="0" smtClean="0"/>
              <a:t>(</a:t>
            </a:r>
            <a:r>
              <a:rPr lang="zh-TW" altLang="en-US" dirty="0" smtClean="0"/>
              <a:t>服務 </a:t>
            </a:r>
            <a:r>
              <a:rPr lang="en-US" altLang="zh-TW" dirty="0" smtClean="0"/>
              <a:t>instances </a:t>
            </a:r>
            <a:r>
              <a:rPr lang="zh-TW" altLang="en-US" dirty="0" smtClean="0"/>
              <a:t>清單</a:t>
            </a:r>
            <a:r>
              <a:rPr lang="en-US" altLang="zh-TW" dirty="0" smtClean="0"/>
              <a:t>):</a:t>
            </a:r>
            <a:endParaRPr lang="en-US" altLang="zh-TW" dirty="0"/>
          </a:p>
          <a:p>
            <a:endParaRPr lang="en-US" altLang="zh-TW" dirty="0"/>
          </a:p>
          <a:p>
            <a:pPr marL="342900" indent="-342900">
              <a:buAutoNum type="arabicPeriod"/>
            </a:pPr>
            <a:r>
              <a:rPr lang="zh-TW" altLang="en-US" dirty="0" smtClean="0"/>
              <a:t>維護 </a:t>
            </a:r>
            <a:r>
              <a:rPr lang="en-US" altLang="zh-TW" dirty="0" smtClean="0"/>
              <a:t>instance list (</a:t>
            </a:r>
            <a:r>
              <a:rPr lang="zh-TW" altLang="en-US" dirty="0" smtClean="0"/>
              <a:t>註冊 </a:t>
            </a:r>
            <a:r>
              <a:rPr lang="en-US" altLang="zh-TW" dirty="0" smtClean="0"/>
              <a:t>/</a:t>
            </a:r>
            <a:r>
              <a:rPr lang="zh-TW" altLang="en-US" dirty="0" smtClean="0"/>
              <a:t> 移除機制</a:t>
            </a:r>
            <a:r>
              <a:rPr lang="en-US" altLang="zh-TW" dirty="0" smtClean="0"/>
              <a:t>)</a:t>
            </a:r>
          </a:p>
          <a:p>
            <a:pPr marL="342900" indent="-342900">
              <a:buAutoNum type="arabicPeriod"/>
            </a:pPr>
            <a:r>
              <a:rPr lang="zh-TW" altLang="en-US" dirty="0" smtClean="0"/>
              <a:t>附加資訊 </a:t>
            </a:r>
            <a:r>
              <a:rPr lang="en-US" altLang="zh-TW" dirty="0" smtClean="0"/>
              <a:t>(metadata</a:t>
            </a:r>
            <a:r>
              <a:rPr lang="zh-TW" altLang="en-US" dirty="0" smtClean="0"/>
              <a:t> </a:t>
            </a:r>
            <a:r>
              <a:rPr lang="en-US" altLang="zh-TW" dirty="0" smtClean="0"/>
              <a:t>/</a:t>
            </a:r>
            <a:r>
              <a:rPr lang="zh-TW" altLang="en-US" dirty="0" smtClean="0"/>
              <a:t> </a:t>
            </a:r>
            <a:r>
              <a:rPr lang="en-US" altLang="zh-TW" dirty="0" smtClean="0"/>
              <a:t>tagging)</a:t>
            </a:r>
          </a:p>
          <a:p>
            <a:pPr marL="342900" indent="-342900">
              <a:buAutoNum type="arabicPeriod"/>
            </a:pPr>
            <a:r>
              <a:rPr lang="zh-TW" altLang="en-US" dirty="0" smtClean="0"/>
              <a:t>確認 </a:t>
            </a:r>
            <a:r>
              <a:rPr lang="en-US" altLang="zh-TW" dirty="0" smtClean="0"/>
              <a:t>instance</a:t>
            </a:r>
            <a:r>
              <a:rPr lang="zh-TW" altLang="en-US" dirty="0" smtClean="0"/>
              <a:t> </a:t>
            </a:r>
            <a:r>
              <a:rPr lang="en-US" altLang="zh-TW" dirty="0" smtClean="0"/>
              <a:t>status</a:t>
            </a:r>
            <a:r>
              <a:rPr lang="zh-TW" altLang="en-US" dirty="0"/>
              <a:t> </a:t>
            </a:r>
            <a:r>
              <a:rPr lang="en-US" altLang="zh-TW" dirty="0" smtClean="0"/>
              <a:t>(</a:t>
            </a:r>
            <a:r>
              <a:rPr lang="zh-TW" altLang="en-US" dirty="0" smtClean="0"/>
              <a:t>健康偵測</a:t>
            </a:r>
            <a:r>
              <a:rPr lang="zh-TW" altLang="en-US" dirty="0"/>
              <a:t> </a:t>
            </a:r>
            <a:r>
              <a:rPr lang="en-US" altLang="zh-TW" dirty="0" smtClean="0"/>
              <a:t>/</a:t>
            </a:r>
            <a:r>
              <a:rPr lang="zh-TW" altLang="en-US" dirty="0" smtClean="0"/>
              <a:t> 心跳訊號</a:t>
            </a:r>
            <a:r>
              <a:rPr lang="en-US" altLang="zh-TW" dirty="0" smtClean="0"/>
              <a:t>)</a:t>
            </a:r>
          </a:p>
          <a:p>
            <a:pPr marL="342900" indent="-342900">
              <a:buAutoNum type="arabicPeriod"/>
            </a:pPr>
            <a:endParaRPr lang="en-US" altLang="zh-TW" dirty="0" smtClean="0"/>
          </a:p>
          <a:p>
            <a:pPr marL="342900" indent="-342900">
              <a:buAutoNum type="arabicPeriod"/>
            </a:pPr>
            <a:endParaRPr lang="en-US" altLang="zh-TW" dirty="0"/>
          </a:p>
          <a:p>
            <a:r>
              <a:rPr lang="zh-TW" altLang="en-US" dirty="0" smtClean="0"/>
              <a:t>就有足夠資訊來做</a:t>
            </a:r>
            <a:r>
              <a:rPr lang="zh-TW" altLang="en-US" dirty="0"/>
              <a:t> </a:t>
            </a:r>
            <a:r>
              <a:rPr lang="en-US" altLang="zh-TW" dirty="0" smtClean="0"/>
              <a:t>load</a:t>
            </a:r>
            <a:r>
              <a:rPr lang="zh-TW" altLang="en-US" dirty="0"/>
              <a:t> </a:t>
            </a:r>
            <a:r>
              <a:rPr lang="en-US" altLang="zh-TW" dirty="0" smtClean="0"/>
              <a:t>balanc</a:t>
            </a:r>
            <a:r>
              <a:rPr lang="en-US" altLang="zh-TW" dirty="0"/>
              <a:t>e</a:t>
            </a:r>
            <a:r>
              <a:rPr lang="en-US" altLang="zh-TW" dirty="0" smtClean="0"/>
              <a:t>:</a:t>
            </a:r>
            <a:endParaRPr lang="en-US" altLang="zh-TW" dirty="0"/>
          </a:p>
          <a:p>
            <a:endParaRPr lang="en-US" altLang="zh-TW" dirty="0"/>
          </a:p>
          <a:p>
            <a:pPr marL="342900" indent="-342900">
              <a:buAutoNum type="arabicPeriod"/>
            </a:pPr>
            <a:r>
              <a:rPr lang="en-US" altLang="zh-TW" dirty="0"/>
              <a:t>Client </a:t>
            </a:r>
            <a:r>
              <a:rPr lang="zh-TW" altLang="en-US" dirty="0"/>
              <a:t>有能力掌握服務是否可用</a:t>
            </a:r>
            <a:r>
              <a:rPr lang="en-US" altLang="zh-TW" dirty="0"/>
              <a:t>?</a:t>
            </a:r>
          </a:p>
          <a:p>
            <a:pPr marL="342900" indent="-342900">
              <a:buAutoNum type="arabicPeriod"/>
            </a:pPr>
            <a:r>
              <a:rPr lang="en-US" altLang="zh-TW" dirty="0"/>
              <a:t>Client </a:t>
            </a:r>
            <a:r>
              <a:rPr lang="zh-TW" altLang="en-US" dirty="0"/>
              <a:t>有能力掌握 </a:t>
            </a:r>
            <a:r>
              <a:rPr lang="en-US" altLang="zh-TW" dirty="0"/>
              <a:t>instance </a:t>
            </a:r>
            <a:r>
              <a:rPr lang="zh-TW" altLang="en-US" dirty="0"/>
              <a:t>是否可用</a:t>
            </a:r>
            <a:r>
              <a:rPr lang="en-US" altLang="zh-TW" dirty="0"/>
              <a:t>?</a:t>
            </a:r>
          </a:p>
          <a:p>
            <a:pPr marL="342900" indent="-342900">
              <a:buAutoNum type="arabicPeriod"/>
            </a:pPr>
            <a:r>
              <a:rPr lang="en-US" altLang="zh-TW" dirty="0"/>
              <a:t>Client </a:t>
            </a:r>
            <a:r>
              <a:rPr lang="zh-TW" altLang="en-US" dirty="0"/>
              <a:t>有能力決定要調用哪個 </a:t>
            </a:r>
            <a:r>
              <a:rPr lang="en-US" altLang="zh-TW" dirty="0"/>
              <a:t>instance</a:t>
            </a:r>
            <a:r>
              <a:rPr lang="zh-TW" altLang="en-US" dirty="0"/>
              <a:t> 的服務</a:t>
            </a:r>
            <a:r>
              <a:rPr lang="en-US" altLang="zh-TW" dirty="0"/>
              <a:t>?</a:t>
            </a:r>
          </a:p>
        </p:txBody>
      </p:sp>
    </p:spTree>
    <p:extLst>
      <p:ext uri="{BB962C8B-B14F-4D97-AF65-F5344CB8AC3E}">
        <p14:creationId xmlns:p14="http://schemas.microsoft.com/office/powerpoint/2010/main" val="3855315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ith client-side service discovery, the client determines the network locations of available service instances and load balances requests across them"/>
          <p:cNvPicPr>
            <a:picLocks noChangeAspect="1" noChangeArrowheads="1"/>
          </p:cNvPicPr>
          <p:nvPr/>
        </p:nvPicPr>
        <p:blipFill rotWithShape="1">
          <a:blip r:embed="rId3">
            <a:extLst>
              <a:ext uri="{28A0092B-C50C-407E-A947-70E740481C1C}">
                <a14:useLocalDpi xmlns:a14="http://schemas.microsoft.com/office/drawing/2010/main" val="0"/>
              </a:ext>
            </a:extLst>
          </a:blip>
          <a:srcRect t="5396"/>
          <a:stretch/>
        </p:blipFill>
        <p:spPr bwMode="auto">
          <a:xfrm>
            <a:off x="5083633" y="1180882"/>
            <a:ext cx="3447696" cy="30801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 y="1221213"/>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62527" y="4171922"/>
            <a:ext cx="2951449" cy="523220"/>
          </a:xfrm>
          <a:prstGeom prst="rect">
            <a:avLst/>
          </a:prstGeom>
          <a:noFill/>
        </p:spPr>
        <p:txBody>
          <a:bodyPr wrap="none" rtlCol="0">
            <a:spAutoFit/>
          </a:bodyPr>
          <a:lstStyle/>
          <a:p>
            <a:r>
              <a:rPr lang="en-US" dirty="0"/>
              <a:t>The Server‑Side Discovery Pattern</a:t>
            </a:r>
          </a:p>
          <a:p>
            <a:pPr algn="ctr"/>
            <a:r>
              <a:rPr lang="en-US" altLang="zh-TW" dirty="0"/>
              <a:t>(Ops </a:t>
            </a:r>
            <a:r>
              <a:rPr lang="zh-TW" altLang="en-US" dirty="0"/>
              <a:t>集中管控，統一更新</a:t>
            </a:r>
            <a:r>
              <a:rPr lang="en-US" altLang="zh-TW" dirty="0"/>
              <a:t>)</a:t>
            </a:r>
            <a:endParaRPr lang="en-US" dirty="0"/>
          </a:p>
        </p:txBody>
      </p:sp>
      <p:sp>
        <p:nvSpPr>
          <p:cNvPr id="9" name="文字方塊 8"/>
          <p:cNvSpPr txBox="1"/>
          <p:nvPr/>
        </p:nvSpPr>
        <p:spPr>
          <a:xfrm>
            <a:off x="5366221" y="4187832"/>
            <a:ext cx="2882520" cy="523220"/>
          </a:xfrm>
          <a:prstGeom prst="rect">
            <a:avLst/>
          </a:prstGeom>
          <a:noFill/>
        </p:spPr>
        <p:txBody>
          <a:bodyPr wrap="none" rtlCol="0">
            <a:spAutoFit/>
          </a:bodyPr>
          <a:lstStyle/>
          <a:p>
            <a:r>
              <a:rPr lang="en-US" dirty="0"/>
              <a:t>The Client‑Side Discovery Pattern</a:t>
            </a:r>
          </a:p>
          <a:p>
            <a:pPr algn="ctr"/>
            <a:r>
              <a:rPr lang="en-US" altLang="zh-TW" dirty="0"/>
              <a:t>(Dev </a:t>
            </a:r>
            <a:r>
              <a:rPr lang="zh-TW" altLang="en-US" dirty="0"/>
              <a:t>個別控制，個別更新</a:t>
            </a:r>
            <a:r>
              <a:rPr lang="en-US" altLang="zh-TW" dirty="0"/>
              <a:t>)</a:t>
            </a:r>
            <a:endParaRPr lang="en-US" dirty="0"/>
          </a:p>
        </p:txBody>
      </p:sp>
      <p:cxnSp>
        <p:nvCxnSpPr>
          <p:cNvPr id="11" name="直線接點 10"/>
          <p:cNvCxnSpPr/>
          <p:nvPr/>
        </p:nvCxnSpPr>
        <p:spPr>
          <a:xfrm>
            <a:off x="4760105" y="1196558"/>
            <a:ext cx="0" cy="381435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3048492" y="1295831"/>
            <a:ext cx="1530967" cy="914400"/>
          </a:xfrm>
          <a:prstGeom prst="roundRect">
            <a:avLst>
              <a:gd name="adj" fmla="val 11524"/>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直線單箭頭接點 3"/>
          <p:cNvCxnSpPr/>
          <p:nvPr/>
        </p:nvCxnSpPr>
        <p:spPr>
          <a:xfrm flipH="1">
            <a:off x="2544645" y="2199781"/>
            <a:ext cx="961426" cy="85030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755648" y="3061930"/>
            <a:ext cx="838689" cy="496388"/>
          </a:xfrm>
          <a:prstGeom prst="rect">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直線單箭頭接點 11"/>
          <p:cNvCxnSpPr/>
          <p:nvPr/>
        </p:nvCxnSpPr>
        <p:spPr>
          <a:xfrm>
            <a:off x="2121408" y="2361760"/>
            <a:ext cx="67927" cy="684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5" idx="3"/>
          </p:cNvCxnSpPr>
          <p:nvPr/>
        </p:nvCxnSpPr>
        <p:spPr>
          <a:xfrm>
            <a:off x="2398341" y="2049558"/>
            <a:ext cx="1244864" cy="446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51867" y="1753031"/>
            <a:ext cx="846474"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直線單箭頭接點 18"/>
          <p:cNvCxnSpPr/>
          <p:nvPr/>
        </p:nvCxnSpPr>
        <p:spPr>
          <a:xfrm flipH="1">
            <a:off x="5821243" y="2262483"/>
            <a:ext cx="5225" cy="898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291073" y="2227213"/>
            <a:ext cx="1060703" cy="265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78345" y="1669429"/>
            <a:ext cx="607502"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文字方塊 23"/>
          <p:cNvSpPr txBox="1"/>
          <p:nvPr/>
        </p:nvSpPr>
        <p:spPr>
          <a:xfrm>
            <a:off x="224681" y="1358533"/>
            <a:ext cx="503664" cy="307777"/>
          </a:xfrm>
          <a:prstGeom prst="rect">
            <a:avLst/>
          </a:prstGeom>
          <a:noFill/>
        </p:spPr>
        <p:txBody>
          <a:bodyPr wrap="none" rtlCol="0">
            <a:spAutoFit/>
          </a:bodyPr>
          <a:lstStyle/>
          <a:p>
            <a:r>
              <a:rPr lang="en-US" altLang="zh-TW" dirty="0"/>
              <a:t>Dev</a:t>
            </a:r>
            <a:endParaRPr lang="en-US" dirty="0"/>
          </a:p>
        </p:txBody>
      </p:sp>
      <p:sp>
        <p:nvSpPr>
          <p:cNvPr id="26" name="文字方塊 25"/>
          <p:cNvSpPr txBox="1"/>
          <p:nvPr/>
        </p:nvSpPr>
        <p:spPr>
          <a:xfrm>
            <a:off x="1503816" y="1358533"/>
            <a:ext cx="513282" cy="307777"/>
          </a:xfrm>
          <a:prstGeom prst="rect">
            <a:avLst/>
          </a:prstGeom>
          <a:noFill/>
        </p:spPr>
        <p:txBody>
          <a:bodyPr wrap="none" rtlCol="0">
            <a:spAutoFit/>
          </a:bodyPr>
          <a:lstStyle/>
          <a:p>
            <a:r>
              <a:rPr lang="en-US" altLang="zh-TW" dirty="0"/>
              <a:t>Ops</a:t>
            </a:r>
            <a:endParaRPr lang="en-US" dirty="0"/>
          </a:p>
        </p:txBody>
      </p:sp>
      <p:sp>
        <p:nvSpPr>
          <p:cNvPr id="27" name="文字方塊 26"/>
          <p:cNvSpPr txBox="1"/>
          <p:nvPr/>
        </p:nvSpPr>
        <p:spPr>
          <a:xfrm>
            <a:off x="5752883" y="1358533"/>
            <a:ext cx="503664" cy="307777"/>
          </a:xfrm>
          <a:prstGeom prst="rect">
            <a:avLst/>
          </a:prstGeom>
          <a:noFill/>
        </p:spPr>
        <p:txBody>
          <a:bodyPr wrap="none" rtlCol="0">
            <a:spAutoFit/>
          </a:bodyPr>
          <a:lstStyle/>
          <a:p>
            <a:r>
              <a:rPr lang="en-US" altLang="zh-TW" dirty="0"/>
              <a:t>Dev</a:t>
            </a:r>
            <a:endParaRPr lang="en-US" dirty="0"/>
          </a:p>
        </p:txBody>
      </p:sp>
      <p:sp>
        <p:nvSpPr>
          <p:cNvPr id="3" name="標題 2"/>
          <p:cNvSpPr>
            <a:spLocks noGrp="1"/>
          </p:cNvSpPr>
          <p:nvPr>
            <p:ph type="title"/>
          </p:nvPr>
        </p:nvSpPr>
        <p:spPr/>
        <p:txBody>
          <a:bodyPr/>
          <a:lstStyle/>
          <a:p>
            <a:r>
              <a:rPr lang="en-US" dirty="0"/>
              <a:t>Service Discovery </a:t>
            </a:r>
            <a:r>
              <a:rPr lang="en-US" altLang="zh-TW" dirty="0"/>
              <a:t>Patterns</a:t>
            </a:r>
            <a:endParaRPr lang="en-US" dirty="0"/>
          </a:p>
        </p:txBody>
      </p:sp>
      <p:sp>
        <p:nvSpPr>
          <p:cNvPr id="6" name="文字方塊 5">
            <a:extLst>
              <a:ext uri="{FF2B5EF4-FFF2-40B4-BE49-F238E27FC236}">
                <a16:creationId xmlns:a16="http://schemas.microsoft.com/office/drawing/2014/main" id="{C31378FB-8171-4612-A0EE-F00D69603A4C}"/>
              </a:ext>
            </a:extLst>
          </p:cNvPr>
          <p:cNvSpPr txBox="1"/>
          <p:nvPr/>
        </p:nvSpPr>
        <p:spPr>
          <a:xfrm>
            <a:off x="-15240" y="2985730"/>
            <a:ext cx="2159566" cy="954107"/>
          </a:xfrm>
          <a:prstGeom prst="rect">
            <a:avLst/>
          </a:prstGeom>
          <a:noFill/>
        </p:spPr>
        <p:txBody>
          <a:bodyPr wrap="none" rtlCol="0">
            <a:spAutoFit/>
          </a:bodyPr>
          <a:lstStyle/>
          <a:p>
            <a:r>
              <a:rPr lang="en-US" altLang="zh-TW" dirty="0"/>
              <a:t>Registry </a:t>
            </a:r>
            <a:r>
              <a:rPr lang="zh-TW" altLang="en-US" dirty="0"/>
              <a:t>保有已註冊</a:t>
            </a:r>
            <a:endParaRPr lang="en-US" altLang="zh-TW" dirty="0"/>
          </a:p>
          <a:p>
            <a:r>
              <a:rPr lang="zh-TW" altLang="en-US" dirty="0"/>
              <a:t>的服務清單，並且</a:t>
            </a:r>
            <a:endParaRPr lang="en-US" altLang="zh-TW" dirty="0"/>
          </a:p>
          <a:p>
            <a:r>
              <a:rPr lang="zh-TW" altLang="en-US" dirty="0"/>
              <a:t>主動進行健康偵測，</a:t>
            </a:r>
            <a:endParaRPr lang="en-US" altLang="zh-TW" dirty="0"/>
          </a:p>
          <a:p>
            <a:r>
              <a:rPr lang="zh-TW" altLang="en-US" dirty="0"/>
              <a:t>確保清單內容是可用的。</a:t>
            </a:r>
            <a:endParaRPr lang="en-US" altLang="zh-TW" dirty="0"/>
          </a:p>
        </p:txBody>
      </p:sp>
      <p:sp>
        <p:nvSpPr>
          <p:cNvPr id="22" name="文字方塊 21"/>
          <p:cNvSpPr txBox="1"/>
          <p:nvPr/>
        </p:nvSpPr>
        <p:spPr>
          <a:xfrm>
            <a:off x="1446363" y="2619882"/>
            <a:ext cx="513282" cy="307777"/>
          </a:xfrm>
          <a:prstGeom prst="rect">
            <a:avLst/>
          </a:prstGeom>
          <a:noFill/>
        </p:spPr>
        <p:txBody>
          <a:bodyPr wrap="none" rtlCol="0">
            <a:spAutoFit/>
          </a:bodyPr>
          <a:lstStyle/>
          <a:p>
            <a:r>
              <a:rPr lang="en-US" altLang="zh-TW" dirty="0"/>
              <a:t>Ops</a:t>
            </a:r>
            <a:endParaRPr lang="en-US" dirty="0"/>
          </a:p>
        </p:txBody>
      </p:sp>
      <p:sp>
        <p:nvSpPr>
          <p:cNvPr id="23" name="文字方塊 22"/>
          <p:cNvSpPr txBox="1"/>
          <p:nvPr/>
        </p:nvSpPr>
        <p:spPr>
          <a:xfrm>
            <a:off x="4984787" y="2704007"/>
            <a:ext cx="513282" cy="307777"/>
          </a:xfrm>
          <a:prstGeom prst="rect">
            <a:avLst/>
          </a:prstGeom>
          <a:noFill/>
        </p:spPr>
        <p:txBody>
          <a:bodyPr wrap="none" rtlCol="0">
            <a:spAutoFit/>
          </a:bodyPr>
          <a:lstStyle/>
          <a:p>
            <a:r>
              <a:rPr lang="en-US" altLang="zh-TW" dirty="0"/>
              <a:t>Ops</a:t>
            </a:r>
            <a:endParaRPr lang="en-US" dirty="0"/>
          </a:p>
        </p:txBody>
      </p:sp>
      <p:sp>
        <p:nvSpPr>
          <p:cNvPr id="25" name="文字方塊 24"/>
          <p:cNvSpPr txBox="1"/>
          <p:nvPr/>
        </p:nvSpPr>
        <p:spPr>
          <a:xfrm>
            <a:off x="4858952" y="1276544"/>
            <a:ext cx="503664" cy="307777"/>
          </a:xfrm>
          <a:prstGeom prst="rect">
            <a:avLst/>
          </a:prstGeom>
          <a:noFill/>
        </p:spPr>
        <p:txBody>
          <a:bodyPr wrap="none" rtlCol="0">
            <a:spAutoFit/>
          </a:bodyPr>
          <a:lstStyle/>
          <a:p>
            <a:r>
              <a:rPr lang="en-US" altLang="zh-TW" dirty="0"/>
              <a:t>Dev</a:t>
            </a:r>
            <a:endParaRPr lang="en-US" dirty="0"/>
          </a:p>
        </p:txBody>
      </p:sp>
    </p:spTree>
    <p:extLst>
      <p:ext uri="{BB962C8B-B14F-4D97-AF65-F5344CB8AC3E}">
        <p14:creationId xmlns:p14="http://schemas.microsoft.com/office/powerpoint/2010/main" val="20084014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服務啟動到被呼叫的過程</a:t>
            </a:r>
            <a:endParaRPr lang="en-US" dirty="0"/>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360535" y="4707853"/>
            <a:ext cx="3677610" cy="307777"/>
          </a:xfrm>
          <a:prstGeom prst="rect">
            <a:avLst/>
          </a:prstGeom>
          <a:noFill/>
        </p:spPr>
        <p:txBody>
          <a:bodyPr wrap="none" rtlCol="0">
            <a:spAutoFit/>
          </a:bodyPr>
          <a:lstStyle/>
          <a:p>
            <a:r>
              <a:rPr lang="en-US" altLang="zh-TW" dirty="0" err="1"/>
              <a:t>Sequency</a:t>
            </a:r>
            <a:r>
              <a:rPr lang="en-US" altLang="zh-TW" dirty="0"/>
              <a:t> Diagram For Service Registration</a:t>
            </a:r>
            <a:endParaRPr lang="en-US" dirty="0"/>
          </a:p>
        </p:txBody>
      </p:sp>
      <p:pic>
        <p:nvPicPr>
          <p:cNvPr id="3" name="圖片 2"/>
          <p:cNvPicPr>
            <a:picLocks noChangeAspect="1"/>
          </p:cNvPicPr>
          <p:nvPr/>
        </p:nvPicPr>
        <p:blipFill>
          <a:blip r:embed="rId2"/>
          <a:stretch>
            <a:fillRect/>
          </a:stretch>
        </p:blipFill>
        <p:spPr>
          <a:xfrm>
            <a:off x="981075" y="1200150"/>
            <a:ext cx="7181850" cy="9201150"/>
          </a:xfrm>
          <a:prstGeom prst="rect">
            <a:avLst/>
          </a:prstGeom>
        </p:spPr>
      </p:pic>
    </p:spTree>
    <p:extLst>
      <p:ext uri="{BB962C8B-B14F-4D97-AF65-F5344CB8AC3E}">
        <p14:creationId xmlns:p14="http://schemas.microsoft.com/office/powerpoint/2010/main" val="3856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 -0.94105 " pathEditMode="relative" rAng="0" ptsTypes="AA">
                                      <p:cBhvr>
                                        <p:cTn id="6" dur="2000" fill="hold"/>
                                        <p:tgtEl>
                                          <p:spTgt spid="3"/>
                                        </p:tgtEl>
                                        <p:attrNameLst>
                                          <p:attrName>ppt_x</p:attrName>
                                          <p:attrName>ppt_y</p:attrName>
                                        </p:attrNameLst>
                                      </p:cBhvr>
                                      <p:rCtr x="0" y="-47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高整合度</a:t>
            </a:r>
            <a:r>
              <a:rPr lang="zh-TW" altLang="en-US" dirty="0" smtClean="0"/>
              <a:t>的方案</a:t>
            </a:r>
            <a:r>
              <a:rPr lang="en-US" altLang="zh-TW" dirty="0"/>
              <a:t>:</a:t>
            </a:r>
            <a:r>
              <a:rPr lang="zh-TW" altLang="en-US" dirty="0"/>
              <a:t> </a:t>
            </a:r>
            <a:r>
              <a:rPr lang="en-US" altLang="zh-TW" dirty="0" err="1" smtClean="0"/>
              <a:t>HashiCorp</a:t>
            </a:r>
            <a:r>
              <a:rPr lang="en-US" altLang="zh-TW" dirty="0" smtClean="0"/>
              <a:t> Consul</a:t>
            </a:r>
            <a:endParaRPr lang="en-US" dirty="0"/>
          </a:p>
        </p:txBody>
      </p:sp>
      <p:sp>
        <p:nvSpPr>
          <p:cNvPr id="5" name="文字版面配置區 4"/>
          <p:cNvSpPr>
            <a:spLocks noGrp="1"/>
          </p:cNvSpPr>
          <p:nvPr>
            <p:ph type="body" idx="1"/>
          </p:nvPr>
        </p:nvSpPr>
        <p:spPr/>
        <p:txBody>
          <a:bodyPr/>
          <a:lstStyle/>
          <a:p>
            <a:endParaRPr lang="en-US"/>
          </a:p>
        </p:txBody>
      </p:sp>
      <p:pic>
        <p:nvPicPr>
          <p:cNvPr id="2" name="圖片 1"/>
          <p:cNvPicPr>
            <a:picLocks noChangeAspect="1"/>
          </p:cNvPicPr>
          <p:nvPr/>
        </p:nvPicPr>
        <p:blipFill>
          <a:blip r:embed="rId3"/>
          <a:stretch>
            <a:fillRect/>
          </a:stretch>
        </p:blipFill>
        <p:spPr>
          <a:xfrm>
            <a:off x="457200" y="1200150"/>
            <a:ext cx="8229600" cy="3268833"/>
          </a:xfrm>
          <a:prstGeom prst="rect">
            <a:avLst/>
          </a:prstGeom>
        </p:spPr>
      </p:pic>
      <p:sp>
        <p:nvSpPr>
          <p:cNvPr id="3" name="文字方塊 2"/>
          <p:cNvSpPr txBox="1"/>
          <p:nvPr/>
        </p:nvSpPr>
        <p:spPr>
          <a:xfrm>
            <a:off x="402336" y="4658446"/>
            <a:ext cx="3627916" cy="307777"/>
          </a:xfrm>
          <a:prstGeom prst="rect">
            <a:avLst/>
          </a:prstGeom>
          <a:noFill/>
        </p:spPr>
        <p:txBody>
          <a:bodyPr wrap="none" rtlCol="0">
            <a:spAutoFit/>
          </a:bodyPr>
          <a:lstStyle/>
          <a:p>
            <a:r>
              <a:rPr lang="en-US" dirty="0"/>
              <a:t>https://www.hashicorp.com/products/consul</a:t>
            </a:r>
          </a:p>
        </p:txBody>
      </p:sp>
      <p:sp>
        <p:nvSpPr>
          <p:cNvPr id="6" name="圓角矩形 5"/>
          <p:cNvSpPr/>
          <p:nvPr/>
        </p:nvSpPr>
        <p:spPr>
          <a:xfrm>
            <a:off x="642693"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圓角矩形 8"/>
          <p:cNvSpPr/>
          <p:nvPr/>
        </p:nvSpPr>
        <p:spPr>
          <a:xfrm>
            <a:off x="5810359"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1930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Server Side Disc Pattern</a:t>
            </a:r>
          </a:p>
        </p:txBody>
      </p:sp>
      <p:sp>
        <p:nvSpPr>
          <p:cNvPr id="6" name="文字版面配置區 5"/>
          <p:cNvSpPr>
            <a:spLocks noGrp="1"/>
          </p:cNvSpPr>
          <p:nvPr>
            <p:ph type="body" idx="1"/>
          </p:nvPr>
        </p:nvSpPr>
        <p:spPr/>
        <p:txBody>
          <a:bodyPr/>
          <a:lstStyle/>
          <a:p>
            <a:endParaRPr lang="en-US" dirty="0"/>
          </a:p>
        </p:txBody>
      </p:sp>
      <p:pic>
        <p:nvPicPr>
          <p:cNvPr id="7"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1"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7922" y="4754845"/>
            <a:ext cx="7552944" cy="307777"/>
          </a:xfrm>
          <a:prstGeom prst="rect">
            <a:avLst/>
          </a:prstGeom>
        </p:spPr>
        <p:txBody>
          <a:bodyPr wrap="square">
            <a:spAutoFit/>
          </a:bodyPr>
          <a:lstStyle/>
          <a:p>
            <a:r>
              <a:rPr lang="en-US" dirty="0"/>
              <a:t>https://www.nginx.com/blog/service-discovery-with-nginx-plus-and-consul/</a:t>
            </a:r>
          </a:p>
        </p:txBody>
      </p:sp>
      <p:pic>
        <p:nvPicPr>
          <p:cNvPr id="9"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16"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75397" y="3063000"/>
            <a:ext cx="574766" cy="5162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矩形 1"/>
          <p:cNvSpPr/>
          <p:nvPr/>
        </p:nvSpPr>
        <p:spPr>
          <a:xfrm>
            <a:off x="5989789" y="3214253"/>
            <a:ext cx="419686" cy="244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DNS</a:t>
            </a:r>
          </a:p>
        </p:txBody>
      </p:sp>
      <p:cxnSp>
        <p:nvCxnSpPr>
          <p:cNvPr id="10" name="直線單箭頭接點 9"/>
          <p:cNvCxnSpPr/>
          <p:nvPr/>
        </p:nvCxnSpPr>
        <p:spPr>
          <a:xfrm flipH="1">
            <a:off x="6409475" y="3321111"/>
            <a:ext cx="4250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437216" y="3157345"/>
            <a:ext cx="465192" cy="338554"/>
          </a:xfrm>
          <a:prstGeom prst="rect">
            <a:avLst/>
          </a:prstGeom>
          <a:noFill/>
        </p:spPr>
        <p:txBody>
          <a:bodyPr wrap="none" rtlCol="0">
            <a:spAutoFit/>
          </a:bodyPr>
          <a:lstStyle/>
          <a:p>
            <a:r>
              <a:rPr lang="en-US" sz="800" dirty="0"/>
              <a:t>DNS</a:t>
            </a:r>
          </a:p>
          <a:p>
            <a:r>
              <a:rPr lang="en-US" sz="800" dirty="0"/>
              <a:t>Query</a:t>
            </a:r>
          </a:p>
        </p:txBody>
      </p:sp>
      <p:sp>
        <p:nvSpPr>
          <p:cNvPr id="12" name="文字方塊 11"/>
          <p:cNvSpPr txBox="1"/>
          <p:nvPr/>
        </p:nvSpPr>
        <p:spPr>
          <a:xfrm>
            <a:off x="731522" y="3767328"/>
            <a:ext cx="2159566" cy="523220"/>
          </a:xfrm>
          <a:prstGeom prst="rect">
            <a:avLst/>
          </a:prstGeom>
          <a:noFill/>
        </p:spPr>
        <p:txBody>
          <a:bodyPr wrap="none" rtlCol="0">
            <a:spAutoFit/>
          </a:bodyPr>
          <a:lstStyle/>
          <a:p>
            <a:r>
              <a:rPr lang="en-US" dirty="0"/>
              <a:t>Consul-Template</a:t>
            </a:r>
          </a:p>
          <a:p>
            <a:r>
              <a:rPr lang="zh-TW" altLang="en-US" dirty="0"/>
              <a:t>動態更新其他服務的組態</a:t>
            </a:r>
            <a:endParaRPr lang="en-US" dirty="0"/>
          </a:p>
        </p:txBody>
      </p:sp>
      <p:sp>
        <p:nvSpPr>
          <p:cNvPr id="14" name="文字方塊 13"/>
          <p:cNvSpPr txBox="1"/>
          <p:nvPr/>
        </p:nvSpPr>
        <p:spPr>
          <a:xfrm>
            <a:off x="4838958" y="3767328"/>
            <a:ext cx="1917513" cy="523220"/>
          </a:xfrm>
          <a:prstGeom prst="rect">
            <a:avLst/>
          </a:prstGeom>
          <a:noFill/>
        </p:spPr>
        <p:txBody>
          <a:bodyPr wrap="none" rtlCol="0">
            <a:spAutoFit/>
          </a:bodyPr>
          <a:lstStyle/>
          <a:p>
            <a:r>
              <a:rPr lang="en-US" dirty="0"/>
              <a:t>Consul DNS Interface</a:t>
            </a:r>
          </a:p>
          <a:p>
            <a:r>
              <a:rPr lang="zh-TW" altLang="en-US" dirty="0"/>
              <a:t>提供 </a:t>
            </a:r>
            <a:r>
              <a:rPr lang="en-US" altLang="zh-TW" dirty="0"/>
              <a:t>DNS</a:t>
            </a:r>
            <a:r>
              <a:rPr lang="zh-TW" altLang="en-US" dirty="0"/>
              <a:t> 查詢介面</a:t>
            </a:r>
            <a:endParaRPr lang="en-US" dirty="0"/>
          </a:p>
        </p:txBody>
      </p:sp>
      <p:sp>
        <p:nvSpPr>
          <p:cNvPr id="4" name="矩形 3"/>
          <p:cNvSpPr/>
          <p:nvPr/>
        </p:nvSpPr>
        <p:spPr>
          <a:xfrm>
            <a:off x="662940" y="2205990"/>
            <a:ext cx="7480935" cy="1714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OPS</a:t>
            </a:r>
            <a:endParaRPr lang="en-US" dirty="0"/>
          </a:p>
        </p:txBody>
      </p:sp>
      <p:sp>
        <p:nvSpPr>
          <p:cNvPr id="15" name="矩形 14"/>
          <p:cNvSpPr/>
          <p:nvPr/>
        </p:nvSpPr>
        <p:spPr>
          <a:xfrm>
            <a:off x="662940" y="1275264"/>
            <a:ext cx="7480935" cy="79279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DEV</a:t>
            </a:r>
            <a:endParaRPr lang="en-US" dirty="0"/>
          </a:p>
        </p:txBody>
      </p:sp>
    </p:spTree>
    <p:extLst>
      <p:ext uri="{BB962C8B-B14F-4D97-AF65-F5344CB8AC3E}">
        <p14:creationId xmlns:p14="http://schemas.microsoft.com/office/powerpoint/2010/main" val="248364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Client Side Disc Pattern</a:t>
            </a:r>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40000" y="4908733"/>
            <a:ext cx="9224000" cy="307777"/>
          </a:xfrm>
          <a:prstGeom prst="rect">
            <a:avLst/>
          </a:prstGeom>
          <a:noFill/>
        </p:spPr>
        <p:txBody>
          <a:bodyPr wrap="none" rtlCol="0">
            <a:spAutoFit/>
          </a:bodyPr>
          <a:lstStyle/>
          <a:p>
            <a:r>
              <a:rPr lang="en-US" dirty="0"/>
              <a:t>https://medium.com/containers-on-aws/how-to-setup-service-discovery-in-elastic-container-service-3d18479959e6</a:t>
            </a:r>
          </a:p>
        </p:txBody>
      </p:sp>
      <p:pic>
        <p:nvPicPr>
          <p:cNvPr id="4098" name="Picture 2" descr="https://cdn-images-1.medium.com/max/1500/1*CpBTDx0E8RBRLBp87fOu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55"/>
            <a:ext cx="6904852" cy="3670374"/>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a:xfrm>
            <a:off x="574765" y="3490395"/>
            <a:ext cx="1525742" cy="815122"/>
          </a:xfrm>
          <a:prstGeom prst="wedgeRoundRectCallout">
            <a:avLst>
              <a:gd name="adj1" fmla="val 15126"/>
              <a:gd name="adj2" fmla="val -6762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DNS</a:t>
            </a:r>
            <a:r>
              <a:rPr lang="zh-TW" altLang="en-US" dirty="0"/>
              <a:t> 介面。</a:t>
            </a:r>
            <a:endParaRPr lang="en-US" dirty="0"/>
          </a:p>
        </p:txBody>
      </p:sp>
      <p:sp>
        <p:nvSpPr>
          <p:cNvPr id="7" name="矩形 6"/>
          <p:cNvSpPr/>
          <p:nvPr/>
        </p:nvSpPr>
        <p:spPr>
          <a:xfrm>
            <a:off x="662941" y="1275264"/>
            <a:ext cx="6699112" cy="233661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DEV</a:t>
            </a:r>
            <a:endParaRPr lang="en-US" dirty="0"/>
          </a:p>
        </p:txBody>
      </p:sp>
      <p:sp>
        <p:nvSpPr>
          <p:cNvPr id="8" name="矩形 7"/>
          <p:cNvSpPr/>
          <p:nvPr/>
        </p:nvSpPr>
        <p:spPr>
          <a:xfrm>
            <a:off x="662941" y="3686993"/>
            <a:ext cx="6699112" cy="11492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OPS</a:t>
            </a:r>
            <a:endParaRPr lang="en-US" dirty="0"/>
          </a:p>
        </p:txBody>
      </p:sp>
    </p:spTree>
    <p:extLst>
      <p:ext uri="{BB962C8B-B14F-4D97-AF65-F5344CB8AC3E}">
        <p14:creationId xmlns:p14="http://schemas.microsoft.com/office/powerpoint/2010/main" val="307902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517417" y="267787"/>
            <a:ext cx="8461692" cy="4057858"/>
          </a:xfrm>
          <a:prstGeom prst="rect">
            <a:avLst/>
          </a:prstGeom>
        </p:spPr>
      </p:pic>
      <p:sp>
        <p:nvSpPr>
          <p:cNvPr id="6" name="圓角矩形圖說文字 5"/>
          <p:cNvSpPr/>
          <p:nvPr/>
        </p:nvSpPr>
        <p:spPr>
          <a:xfrm>
            <a:off x="4954832" y="1611956"/>
            <a:ext cx="1776549" cy="909175"/>
          </a:xfrm>
          <a:prstGeom prst="wedgeRoundRectCallout">
            <a:avLst>
              <a:gd name="adj1" fmla="val -34698"/>
              <a:gd name="adj2" fmla="val -89452"/>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SDK</a:t>
            </a:r>
            <a:r>
              <a:rPr lang="zh-TW" altLang="en-US" dirty="0"/>
              <a:t> 介面，查詢服務狀態資訊。</a:t>
            </a:r>
            <a:endParaRPr lang="en-US" dirty="0"/>
          </a:p>
        </p:txBody>
      </p:sp>
      <p:sp>
        <p:nvSpPr>
          <p:cNvPr id="3" name="文字方塊 2"/>
          <p:cNvSpPr txBox="1"/>
          <p:nvPr/>
        </p:nvSpPr>
        <p:spPr>
          <a:xfrm>
            <a:off x="1148715" y="4126230"/>
            <a:ext cx="6147837" cy="523220"/>
          </a:xfrm>
          <a:prstGeom prst="rect">
            <a:avLst/>
          </a:prstGeom>
          <a:noFill/>
        </p:spPr>
        <p:txBody>
          <a:bodyPr wrap="none" rtlCol="0">
            <a:spAutoFit/>
          </a:bodyPr>
          <a:lstStyle/>
          <a:p>
            <a:r>
              <a:rPr lang="zh-TW" altLang="en-US" dirty="0" smtClean="0"/>
              <a:t>藍綠部署時，如果已利用 </a:t>
            </a:r>
            <a:r>
              <a:rPr lang="en-US" altLang="zh-TW" dirty="0" smtClean="0"/>
              <a:t>service definition </a:t>
            </a:r>
            <a:r>
              <a:rPr lang="zh-TW" altLang="en-US" dirty="0" smtClean="0"/>
              <a:t>的 </a:t>
            </a:r>
            <a:r>
              <a:rPr lang="en-US" altLang="zh-TW" dirty="0" smtClean="0"/>
              <a:t>tags</a:t>
            </a:r>
            <a:r>
              <a:rPr lang="zh-TW" altLang="en-US" dirty="0" smtClean="0"/>
              <a:t> 標記 </a:t>
            </a:r>
            <a:r>
              <a:rPr lang="en-US" altLang="zh-TW" dirty="0" smtClean="0"/>
              <a:t>blue</a:t>
            </a:r>
            <a:r>
              <a:rPr lang="zh-TW" altLang="en-US" dirty="0" smtClean="0"/>
              <a:t> </a:t>
            </a:r>
            <a:r>
              <a:rPr lang="en-US" altLang="zh-TW" dirty="0" smtClean="0"/>
              <a:t>|</a:t>
            </a:r>
            <a:r>
              <a:rPr lang="zh-TW" altLang="en-US" dirty="0" smtClean="0"/>
              <a:t> </a:t>
            </a:r>
            <a:r>
              <a:rPr lang="en-US" altLang="zh-TW" dirty="0" smtClean="0"/>
              <a:t>green</a:t>
            </a:r>
            <a:r>
              <a:rPr lang="zh-TW" altLang="en-US" dirty="0" smtClean="0"/>
              <a:t> 的話；</a:t>
            </a:r>
            <a:endParaRPr lang="en-US" altLang="zh-TW" dirty="0" smtClean="0"/>
          </a:p>
          <a:p>
            <a:r>
              <a:rPr lang="zh-TW" altLang="en-US" dirty="0" smtClean="0"/>
              <a:t>就可以用上述程式 </a:t>
            </a:r>
            <a:r>
              <a:rPr lang="en-US" altLang="zh-TW" dirty="0" smtClean="0"/>
              <a:t>“</a:t>
            </a:r>
            <a:r>
              <a:rPr lang="zh-TW" altLang="en-US" dirty="0" smtClean="0"/>
              <a:t>只呼叫</a:t>
            </a:r>
            <a:r>
              <a:rPr lang="en-US" altLang="zh-TW" dirty="0" smtClean="0"/>
              <a:t>”</a:t>
            </a:r>
            <a:r>
              <a:rPr lang="zh-TW" altLang="en-US" dirty="0" smtClean="0"/>
              <a:t> 綠色標記，且通過健康偵測 </a:t>
            </a:r>
            <a:r>
              <a:rPr lang="en-US" altLang="zh-TW" dirty="0" smtClean="0"/>
              <a:t>(passing) </a:t>
            </a:r>
            <a:r>
              <a:rPr lang="zh-TW" altLang="en-US" dirty="0" smtClean="0"/>
              <a:t>的服務。</a:t>
            </a:r>
            <a:endParaRPr lang="en-US" dirty="0"/>
          </a:p>
        </p:txBody>
      </p:sp>
    </p:spTree>
    <p:extLst>
      <p:ext uri="{BB962C8B-B14F-4D97-AF65-F5344CB8AC3E}">
        <p14:creationId xmlns:p14="http://schemas.microsoft.com/office/powerpoint/2010/main" val="1674673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65763" y="4728756"/>
            <a:ext cx="3062057" cy="523220"/>
          </a:xfrm>
          <a:prstGeom prst="rect">
            <a:avLst/>
          </a:prstGeom>
          <a:noFill/>
        </p:spPr>
        <p:txBody>
          <a:bodyPr wrap="none" rtlCol="0">
            <a:spAutoFit/>
          </a:bodyPr>
          <a:lstStyle/>
          <a:p>
            <a:r>
              <a:rPr lang="en-US" dirty="0">
                <a:hlinkClick r:id="rId5"/>
              </a:rPr>
              <a:t>https://www.consul.io/discovery.html</a:t>
            </a:r>
            <a:endParaRPr lang="en-US" dirty="0"/>
          </a:p>
          <a:p>
            <a:endParaRPr lang="en-US" dirty="0"/>
          </a:p>
        </p:txBody>
      </p:sp>
      <p:pic>
        <p:nvPicPr>
          <p:cNvPr id="3" name="Consul Discovery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79" t="247" r="8617" b="26387"/>
          <a:stretch/>
        </p:blipFill>
        <p:spPr>
          <a:xfrm>
            <a:off x="632242" y="209005"/>
            <a:ext cx="7901324" cy="4336870"/>
          </a:xfrm>
          <a:prstGeom prst="rect">
            <a:avLst/>
          </a:prstGeom>
        </p:spPr>
      </p:pic>
    </p:spTree>
    <p:extLst>
      <p:ext uri="{BB962C8B-B14F-4D97-AF65-F5344CB8AC3E}">
        <p14:creationId xmlns:p14="http://schemas.microsoft.com/office/powerpoint/2010/main" val="8979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a:t/>
            </a:r>
            <a:br>
              <a:rPr lang="en-US" sz="6000" b="0" dirty="0"/>
            </a:br>
            <a:r>
              <a:rPr lang="en-US" sz="6000" b="0" dirty="0"/>
              <a:t/>
            </a:r>
            <a:br>
              <a:rPr lang="en-US" sz="6000" b="0" dirty="0"/>
            </a:br>
            <a:r>
              <a:rPr lang="en-US" altLang="zh-TW" sz="6000" b="0" dirty="0"/>
              <a:t>2</a:t>
            </a:r>
            <a:r>
              <a:rPr lang="en-US" sz="6000" b="0" dirty="0"/>
              <a:t>. </a:t>
            </a:r>
            <a:r>
              <a:rPr lang="en-US" sz="6000" b="0" dirty="0" smtClean="0"/>
              <a:t>Advanced Scenario</a:t>
            </a:r>
            <a:endParaRPr lang="en-US" sz="6000" b="0" dirty="0"/>
          </a:p>
        </p:txBody>
      </p:sp>
      <p:sp>
        <p:nvSpPr>
          <p:cNvPr id="14" name="副標題 13"/>
          <p:cNvSpPr>
            <a:spLocks noGrp="1"/>
          </p:cNvSpPr>
          <p:nvPr>
            <p:ph type="subTitle" idx="1"/>
          </p:nvPr>
        </p:nvSpPr>
        <p:spPr/>
        <p:txBody>
          <a:bodyPr/>
          <a:lstStyle/>
          <a:p>
            <a:endParaRPr lang="en-US" sz="3600" dirty="0"/>
          </a:p>
        </p:txBody>
      </p:sp>
    </p:spTree>
    <p:extLst>
      <p:ext uri="{BB962C8B-B14F-4D97-AF65-F5344CB8AC3E}">
        <p14:creationId xmlns:p14="http://schemas.microsoft.com/office/powerpoint/2010/main" val="1287729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Andrew Wu</a:t>
            </a:r>
            <a:r>
              <a:rPr lang="zh-TW" altLang="en-US" dirty="0" smtClean="0"/>
              <a:t> 是誰</a:t>
            </a:r>
            <a:r>
              <a:rPr lang="en-US" altLang="zh-TW" dirty="0"/>
              <a:t>?</a:t>
            </a:r>
            <a:endParaRPr lang="en-US" dirty="0"/>
          </a:p>
        </p:txBody>
      </p:sp>
      <p:sp>
        <p:nvSpPr>
          <p:cNvPr id="3" name="文字版面配置區 2"/>
          <p:cNvSpPr>
            <a:spLocks noGrp="1"/>
          </p:cNvSpPr>
          <p:nvPr>
            <p:ph type="body" idx="1"/>
          </p:nvPr>
        </p:nvSpPr>
        <p:spPr/>
        <p:txBody>
          <a:bodyPr/>
          <a:lstStyle/>
          <a:p>
            <a:r>
              <a:rPr lang="zh-TW" altLang="en-US" dirty="0" smtClean="0"/>
              <a:t>經歷</a:t>
            </a:r>
            <a:r>
              <a:rPr lang="en-US" altLang="zh-TW" dirty="0"/>
              <a:t>:</a:t>
            </a:r>
          </a:p>
          <a:p>
            <a:pPr lvl="1"/>
            <a:r>
              <a:rPr lang="en-US" altLang="zh-TW" dirty="0"/>
              <a:t>91APP, Chief Architect</a:t>
            </a:r>
          </a:p>
          <a:p>
            <a:pPr lvl="1"/>
            <a:r>
              <a:rPr lang="en-US" altLang="zh-TW" dirty="0" smtClean="0"/>
              <a:t>Microsoft MVP</a:t>
            </a:r>
          </a:p>
          <a:p>
            <a:pPr lvl="1"/>
            <a:r>
              <a:rPr lang="zh-TW" altLang="en-US" dirty="0" smtClean="0"/>
              <a:t>資策會 </a:t>
            </a:r>
            <a:r>
              <a:rPr lang="zh-TW" altLang="en-US" dirty="0"/>
              <a:t>雲端系列課程 </a:t>
            </a:r>
            <a:r>
              <a:rPr lang="en-US" altLang="zh-TW" dirty="0"/>
              <a:t>Azure PaaS </a:t>
            </a:r>
            <a:r>
              <a:rPr lang="zh-TW" altLang="en-US" dirty="0" smtClean="0"/>
              <a:t>講師</a:t>
            </a:r>
            <a:endParaRPr lang="en-US" altLang="zh-TW" dirty="0" smtClean="0"/>
          </a:p>
          <a:p>
            <a:pPr lvl="1"/>
            <a:r>
              <a:rPr lang="en-US" altLang="zh-TW" dirty="0" smtClean="0"/>
              <a:t>Microsoft </a:t>
            </a:r>
            <a:r>
              <a:rPr lang="en-US" altLang="zh-TW" dirty="0"/>
              <a:t>Azure Cafe, </a:t>
            </a:r>
            <a:r>
              <a:rPr lang="en-US" altLang="zh-TW" dirty="0" err="1"/>
              <a:t>TechDays</a:t>
            </a:r>
            <a:r>
              <a:rPr lang="en-US" altLang="zh-TW" dirty="0"/>
              <a:t>, TechEd </a:t>
            </a:r>
            <a:r>
              <a:rPr lang="zh-TW" altLang="en-US" dirty="0" smtClean="0"/>
              <a:t>講師</a:t>
            </a:r>
            <a:endParaRPr lang="en-US" altLang="zh-TW" dirty="0" smtClean="0"/>
          </a:p>
          <a:p>
            <a:pPr lvl="1"/>
            <a:r>
              <a:rPr lang="zh-TW" altLang="en-US" dirty="0"/>
              <a:t>曾任</a:t>
            </a:r>
            <a:r>
              <a:rPr lang="en-US" altLang="zh-TW" dirty="0"/>
              <a:t>:</a:t>
            </a:r>
            <a:r>
              <a:rPr lang="zh-TW" altLang="en-US" dirty="0"/>
              <a:t> 一宇數位科技 技術</a:t>
            </a:r>
            <a:r>
              <a:rPr lang="zh-TW" altLang="en-US" dirty="0" smtClean="0"/>
              <a:t>長</a:t>
            </a:r>
            <a:endParaRPr lang="en-US" altLang="zh-TW" dirty="0"/>
          </a:p>
          <a:p>
            <a:pPr marL="38100" indent="0">
              <a:buNone/>
            </a:pPr>
            <a:endParaRPr lang="en-US" altLang="zh-TW" sz="1400" dirty="0" smtClean="0"/>
          </a:p>
          <a:p>
            <a:pPr marL="38100" indent="0">
              <a:buNone/>
            </a:pPr>
            <a:r>
              <a:rPr lang="zh-TW" altLang="en-US" sz="1400" dirty="0" smtClean="0"/>
              <a:t>談論</a:t>
            </a:r>
            <a:r>
              <a:rPr lang="zh-TW" altLang="en-US" sz="1400" dirty="0"/>
              <a:t>各種軟體開發與設計的大小事，有 </a:t>
            </a:r>
            <a:r>
              <a:rPr lang="en-US" altLang="zh-TW" sz="1400" dirty="0"/>
              <a:t>20 </a:t>
            </a:r>
            <a:r>
              <a:rPr lang="zh-TW" altLang="en-US" sz="1400" dirty="0"/>
              <a:t>年的大型與雲端服務的開發經驗</a:t>
            </a:r>
            <a:r>
              <a:rPr lang="zh-TW" altLang="en-US" sz="1400" dirty="0" smtClean="0"/>
              <a:t>。喜歡</a:t>
            </a:r>
            <a:r>
              <a:rPr lang="zh-TW" altLang="en-US" sz="1400" dirty="0"/>
              <a:t>研究各種技術背後的原理與實作細節，期許自己做個優秀</a:t>
            </a:r>
            <a:r>
              <a:rPr lang="zh-TW" altLang="en-US" sz="1400" dirty="0" smtClean="0"/>
              <a:t>的架構</a:t>
            </a:r>
            <a:r>
              <a:rPr lang="zh-TW" altLang="en-US" sz="1400" dirty="0"/>
              <a:t>師</a:t>
            </a:r>
            <a:r>
              <a:rPr lang="zh-TW" altLang="en-US" sz="1400" dirty="0" smtClean="0"/>
              <a:t>。研究主題</a:t>
            </a:r>
            <a:r>
              <a:rPr lang="zh-TW" altLang="en-US" sz="1400" dirty="0"/>
              <a:t>以</a:t>
            </a:r>
            <a:r>
              <a:rPr lang="en-US" altLang="zh-TW" sz="1400" dirty="0"/>
              <a:t>: .NET / C# / OOP / Container / </a:t>
            </a:r>
            <a:r>
              <a:rPr lang="en-US" altLang="zh-TW" sz="1400" dirty="0" err="1"/>
              <a:t>Microservices</a:t>
            </a:r>
            <a:r>
              <a:rPr lang="en-US" altLang="zh-TW" sz="1400" dirty="0"/>
              <a:t> </a:t>
            </a:r>
            <a:r>
              <a:rPr lang="en-US" altLang="zh-TW" sz="1400" dirty="0" smtClean="0"/>
              <a:t>/ </a:t>
            </a:r>
            <a:r>
              <a:rPr lang="en-US" altLang="zh-TW" sz="1400" dirty="0"/>
              <a:t>Distributed </a:t>
            </a:r>
            <a:r>
              <a:rPr lang="en-US" altLang="zh-TW" sz="1400" dirty="0" smtClean="0"/>
              <a:t>System </a:t>
            </a:r>
            <a:r>
              <a:rPr lang="zh-TW" altLang="en-US" sz="1400" dirty="0"/>
              <a:t>為主軸，同時在部落格上也持續分享相關主題的一系列文章。期許能將</a:t>
            </a:r>
            <a:r>
              <a:rPr lang="zh-TW" altLang="en-US" sz="1400" dirty="0" smtClean="0"/>
              <a:t>這些領域的實</a:t>
            </a:r>
            <a:r>
              <a:rPr lang="zh-TW" altLang="en-US" sz="1400" dirty="0"/>
              <a:t>作經驗分享到社群。</a:t>
            </a:r>
          </a:p>
          <a:p>
            <a:pPr marL="38100" indent="0">
              <a:buNone/>
            </a:pPr>
            <a:endParaRPr lang="en-US" altLang="zh-TW" dirty="0"/>
          </a:p>
        </p:txBody>
      </p:sp>
      <p:pic>
        <p:nvPicPr>
          <p:cNvPr id="1026" name="Picture 2" descr="https://t.kfs.io/organization_resource_files/635/12380/175811_1453349433828_4420805_o_origin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487" y="975467"/>
            <a:ext cx="1852313" cy="1852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749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需求</a:t>
            </a:r>
            <a:r>
              <a:rPr lang="en-US" altLang="zh-TW" dirty="0" smtClean="0"/>
              <a:t>2: </a:t>
            </a:r>
            <a:r>
              <a:rPr lang="zh-TW" altLang="en-US" dirty="0"/>
              <a:t>更靈活的服務調度</a:t>
            </a:r>
            <a:endParaRPr lang="en-US" dirty="0"/>
          </a:p>
        </p:txBody>
      </p:sp>
      <p:sp>
        <p:nvSpPr>
          <p:cNvPr id="6" name="文字版面配置區 5"/>
          <p:cNvSpPr>
            <a:spLocks noGrp="1"/>
          </p:cNvSpPr>
          <p:nvPr>
            <p:ph type="body" idx="1"/>
          </p:nvPr>
        </p:nvSpPr>
        <p:spPr/>
        <p:txBody>
          <a:bodyPr/>
          <a:lstStyle/>
          <a:p>
            <a:r>
              <a:rPr lang="zh-TW" altLang="en-US" dirty="0"/>
              <a:t>案例</a:t>
            </a:r>
            <a:r>
              <a:rPr lang="en-US" altLang="zh-TW" dirty="0"/>
              <a:t>:</a:t>
            </a:r>
            <a:r>
              <a:rPr lang="zh-TW" altLang="en-US" dirty="0" smtClean="0"/>
              <a:t> 跨</a:t>
            </a:r>
            <a:r>
              <a:rPr lang="zh-TW" altLang="en-US" dirty="0"/>
              <a:t>資料</a:t>
            </a:r>
            <a:r>
              <a:rPr lang="zh-TW" altLang="en-US" dirty="0" smtClean="0"/>
              <a:t>中心、跨市場的服務配置策略，該如何配置與實作</a:t>
            </a:r>
            <a:r>
              <a:rPr lang="en-US" altLang="zh-TW" dirty="0" smtClean="0"/>
              <a:t>?</a:t>
            </a:r>
            <a:endParaRPr lang="en-US" altLang="zh-TW" dirty="0"/>
          </a:p>
          <a:p>
            <a:endParaRPr lang="en-US" dirty="0"/>
          </a:p>
          <a:p>
            <a:r>
              <a:rPr lang="zh-TW" altLang="en-US" dirty="0"/>
              <a:t>案例</a:t>
            </a:r>
            <a:r>
              <a:rPr lang="en-US" altLang="zh-TW" dirty="0"/>
              <a:t>:</a:t>
            </a:r>
            <a:r>
              <a:rPr lang="zh-TW" altLang="en-US" dirty="0"/>
              <a:t> </a:t>
            </a:r>
            <a:r>
              <a:rPr lang="en-US" altLang="zh-TW" dirty="0"/>
              <a:t>SaaS </a:t>
            </a:r>
            <a:r>
              <a:rPr lang="zh-TW" altLang="en-US" dirty="0"/>
              <a:t>服務有不同層級的客戶 </a:t>
            </a:r>
            <a:r>
              <a:rPr lang="en-US" altLang="zh-TW" dirty="0"/>
              <a:t>(ex: </a:t>
            </a:r>
            <a:r>
              <a:rPr lang="zh-TW" altLang="en-US" dirty="0"/>
              <a:t>免費試用、標準方案、企業等級方案</a:t>
            </a:r>
            <a:r>
              <a:rPr lang="en-US" altLang="zh-TW" dirty="0"/>
              <a:t>)</a:t>
            </a:r>
            <a:r>
              <a:rPr lang="zh-TW" altLang="en-US" dirty="0"/>
              <a:t>，如何提供同樣的服務內容，但是提供不同的 </a:t>
            </a:r>
            <a:r>
              <a:rPr lang="en-US" altLang="zh-TW" dirty="0"/>
              <a:t>SLA</a:t>
            </a:r>
            <a:r>
              <a:rPr lang="zh-TW" altLang="en-US" dirty="0"/>
              <a:t> 保證</a:t>
            </a:r>
            <a:r>
              <a:rPr lang="en-US" altLang="zh-TW" dirty="0"/>
              <a:t>?</a:t>
            </a:r>
          </a:p>
        </p:txBody>
      </p:sp>
    </p:spTree>
    <p:extLst>
      <p:ext uri="{BB962C8B-B14F-4D97-AF65-F5344CB8AC3E}">
        <p14:creationId xmlns:p14="http://schemas.microsoft.com/office/powerpoint/2010/main" val="41240592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B905EE-5BF5-41F1-89DE-DDDF5DCABE5F}"/>
              </a:ext>
            </a:extLst>
          </p:cNvPr>
          <p:cNvSpPr txBox="1"/>
          <p:nvPr/>
        </p:nvSpPr>
        <p:spPr>
          <a:xfrm>
            <a:off x="396240" y="4655820"/>
            <a:ext cx="4035079" cy="307777"/>
          </a:xfrm>
          <a:prstGeom prst="rect">
            <a:avLst/>
          </a:prstGeom>
          <a:noFill/>
        </p:spPr>
        <p:txBody>
          <a:bodyPr wrap="none" rtlCol="0">
            <a:spAutoFit/>
          </a:bodyPr>
          <a:lstStyle/>
          <a:p>
            <a:r>
              <a:rPr lang="en-US" altLang="zh-TW" dirty="0"/>
              <a:t>https://www.enterpriseready.io/slack/sla-support/</a:t>
            </a:r>
            <a:endParaRPr lang="zh-TW" altLang="en-US" dirty="0"/>
          </a:p>
        </p:txBody>
      </p:sp>
      <p:pic>
        <p:nvPicPr>
          <p:cNvPr id="1026" name="Picture 2" descr="https://www.enterpriseready.io/slack/images/sla-support/slack-support.jpg">
            <a:extLst>
              <a:ext uri="{FF2B5EF4-FFF2-40B4-BE49-F238E27FC236}">
                <a16:creationId xmlns:a16="http://schemas.microsoft.com/office/drawing/2014/main" id="{1A10F5AB-A3B0-4AFE-B82D-3BCDEB7DC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861"/>
            <a:ext cx="9144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5">
            <a:extLst>
              <a:ext uri="{FF2B5EF4-FFF2-40B4-BE49-F238E27FC236}">
                <a16:creationId xmlns:a16="http://schemas.microsoft.com/office/drawing/2014/main" id="{7E021839-8BE6-49D7-AD17-9B4A7023EA68}"/>
              </a:ext>
            </a:extLst>
          </p:cNvPr>
          <p:cNvSpPr>
            <a:spLocks noGrp="1"/>
          </p:cNvSpPr>
          <p:nvPr>
            <p:ph type="title"/>
          </p:nvPr>
        </p:nvSpPr>
        <p:spPr/>
        <p:txBody>
          <a:bodyPr/>
          <a:lstStyle/>
          <a:p>
            <a:r>
              <a:rPr lang="zh-TW" altLang="en-US" dirty="0" smtClean="0"/>
              <a:t>案例</a:t>
            </a:r>
            <a:r>
              <a:rPr lang="en-US" altLang="zh-TW" dirty="0" smtClean="0"/>
              <a:t>: </a:t>
            </a:r>
            <a:r>
              <a:rPr lang="en-US" altLang="zh-TW" dirty="0"/>
              <a:t>Slack SLA and Support</a:t>
            </a:r>
            <a:endParaRPr lang="zh-TW" altLang="en-US" dirty="0"/>
          </a:p>
        </p:txBody>
      </p:sp>
      <p:sp>
        <p:nvSpPr>
          <p:cNvPr id="8" name="矩形 7">
            <a:extLst>
              <a:ext uri="{FF2B5EF4-FFF2-40B4-BE49-F238E27FC236}">
                <a16:creationId xmlns:a16="http://schemas.microsoft.com/office/drawing/2014/main" id="{73342729-0058-4A6C-9F5D-EFED6F4D420B}"/>
              </a:ext>
            </a:extLst>
          </p:cNvPr>
          <p:cNvSpPr/>
          <p:nvPr/>
        </p:nvSpPr>
        <p:spPr>
          <a:xfrm>
            <a:off x="6865620" y="3032760"/>
            <a:ext cx="2209800" cy="4648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4626607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Different With </a:t>
            </a:r>
            <a:r>
              <a:rPr lang="en-US" altLang="zh-TW" dirty="0"/>
              <a:t>Load Balancer?</a:t>
            </a:r>
            <a:endParaRPr lang="en-US" dirty="0"/>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3" y="2730228"/>
            <a:ext cx="1583218" cy="804672"/>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仰賴基礎建設處理，與商務邏輯整合較困難。</a:t>
            </a:r>
            <a:endParaRPr lang="en-US" dirty="0"/>
          </a:p>
        </p:txBody>
      </p:sp>
      <p:sp>
        <p:nvSpPr>
          <p:cNvPr id="11" name="圓角矩形圖說文字 10"/>
          <p:cNvSpPr/>
          <p:nvPr/>
        </p:nvSpPr>
        <p:spPr>
          <a:xfrm>
            <a:off x="6505302" y="2660664"/>
            <a:ext cx="1583218" cy="804672"/>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直接注入應用程式，容易根據商業邏輯調整。</a:t>
            </a:r>
            <a:endParaRPr lang="en-US" dirty="0"/>
          </a:p>
        </p:txBody>
      </p:sp>
      <p:sp>
        <p:nvSpPr>
          <p:cNvPr id="6" name="矩形 5"/>
          <p:cNvSpPr/>
          <p:nvPr/>
        </p:nvSpPr>
        <p:spPr>
          <a:xfrm>
            <a:off x="4666053" y="1243584"/>
            <a:ext cx="3955433" cy="364651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Service Definition + Tagging</a:t>
            </a:r>
            <a:endParaRPr lang="en-US" dirty="0"/>
          </a:p>
        </p:txBody>
      </p:sp>
      <p:pic>
        <p:nvPicPr>
          <p:cNvPr id="5"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53" y="1200150"/>
            <a:ext cx="3999847" cy="3777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4148762" y="1834024"/>
            <a:ext cx="1055479" cy="307777"/>
            <a:chOff x="4221914" y="2100506"/>
            <a:chExt cx="1055479" cy="307777"/>
          </a:xfrm>
        </p:grpSpPr>
        <p:sp>
          <p:nvSpPr>
            <p:cNvPr id="6" name="五邊形 5"/>
            <p:cNvSpPr/>
            <p:nvPr/>
          </p:nvSpPr>
          <p:spPr>
            <a:xfrm rot="10800000">
              <a:off x="4221914" y="2110956"/>
              <a:ext cx="1055479"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7" name="流程圖: 接點 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文字方塊 8"/>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1" name="群組 10"/>
          <p:cNvGrpSpPr/>
          <p:nvPr/>
        </p:nvGrpSpPr>
        <p:grpSpPr>
          <a:xfrm>
            <a:off x="4148762" y="2934861"/>
            <a:ext cx="1055478" cy="307777"/>
            <a:chOff x="4221914" y="2100506"/>
            <a:chExt cx="1055478" cy="307777"/>
          </a:xfrm>
        </p:grpSpPr>
        <p:sp>
          <p:nvSpPr>
            <p:cNvPr id="12" name="五邊形 11"/>
            <p:cNvSpPr/>
            <p:nvPr/>
          </p:nvSpPr>
          <p:spPr>
            <a:xfrm rot="10800000">
              <a:off x="4221914" y="2110956"/>
              <a:ext cx="1055478"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3" name="流程圖: 接點 12"/>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文字方塊 13"/>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5" name="群組 14"/>
          <p:cNvGrpSpPr/>
          <p:nvPr/>
        </p:nvGrpSpPr>
        <p:grpSpPr>
          <a:xfrm>
            <a:off x="4148761" y="4147095"/>
            <a:ext cx="1130997" cy="307777"/>
            <a:chOff x="4221913" y="2100506"/>
            <a:chExt cx="1130997" cy="307777"/>
          </a:xfrm>
        </p:grpSpPr>
        <p:sp>
          <p:nvSpPr>
            <p:cNvPr id="16" name="五邊形 15"/>
            <p:cNvSpPr/>
            <p:nvPr/>
          </p:nvSpPr>
          <p:spPr>
            <a:xfrm rot="10800000">
              <a:off x="4221913" y="2110955"/>
              <a:ext cx="1130997"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 name="流程圖: 接點 1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文字方塊 17"/>
            <p:cNvSpPr txBox="1"/>
            <p:nvPr/>
          </p:nvSpPr>
          <p:spPr>
            <a:xfrm>
              <a:off x="4410024" y="2100506"/>
              <a:ext cx="663964" cy="307777"/>
            </a:xfrm>
            <a:prstGeom prst="rect">
              <a:avLst/>
            </a:prstGeom>
            <a:noFill/>
          </p:spPr>
          <p:txBody>
            <a:bodyPr wrap="none" rtlCol="0">
              <a:spAutoFit/>
            </a:bodyPr>
            <a:lstStyle/>
            <a:p>
              <a:r>
                <a:rPr lang="en-US" altLang="zh-TW" dirty="0">
                  <a:solidFill>
                    <a:schemeClr val="accent1">
                      <a:lumMod val="60000"/>
                      <a:lumOff val="40000"/>
                    </a:schemeClr>
                  </a:solidFill>
                </a:rPr>
                <a:t>FREE</a:t>
              </a:r>
              <a:endParaRPr lang="en-US" dirty="0">
                <a:solidFill>
                  <a:schemeClr val="accent1">
                    <a:lumMod val="60000"/>
                    <a:lumOff val="40000"/>
                  </a:schemeClr>
                </a:solidFill>
              </a:endParaRPr>
            </a:p>
          </p:txBody>
        </p:sp>
      </p:grpSp>
      <p:sp>
        <p:nvSpPr>
          <p:cNvPr id="19" name="文字方塊 18"/>
          <p:cNvSpPr txBox="1"/>
          <p:nvPr/>
        </p:nvSpPr>
        <p:spPr>
          <a:xfrm>
            <a:off x="4289842" y="2100506"/>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0" name="文字方塊 19"/>
          <p:cNvSpPr txBox="1"/>
          <p:nvPr/>
        </p:nvSpPr>
        <p:spPr>
          <a:xfrm>
            <a:off x="4289842" y="3194919"/>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1" name="文字方塊 20"/>
          <p:cNvSpPr txBox="1"/>
          <p:nvPr/>
        </p:nvSpPr>
        <p:spPr>
          <a:xfrm>
            <a:off x="4289842" y="4395523"/>
            <a:ext cx="3464410"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是給免費方案的客戶使用</a:t>
            </a:r>
            <a:endParaRPr lang="en-US" dirty="0"/>
          </a:p>
        </p:txBody>
      </p:sp>
    </p:spTree>
    <p:extLst>
      <p:ext uri="{BB962C8B-B14F-4D97-AF65-F5344CB8AC3E}">
        <p14:creationId xmlns:p14="http://schemas.microsoft.com/office/powerpoint/2010/main" val="33098365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351191" y="507650"/>
            <a:ext cx="8056639" cy="395475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2" name="矩形: 圓角 1">
            <a:extLst>
              <a:ext uri="{FF2B5EF4-FFF2-40B4-BE49-F238E27FC236}">
                <a16:creationId xmlns:a16="http://schemas.microsoft.com/office/drawing/2014/main" id="{2503CAB7-9F93-4D3F-8761-2D207BDC9326}"/>
              </a:ext>
            </a:extLst>
          </p:cNvPr>
          <p:cNvSpPr/>
          <p:nvPr/>
        </p:nvSpPr>
        <p:spPr>
          <a:xfrm>
            <a:off x="1070440" y="2688064"/>
            <a:ext cx="7855211" cy="707447"/>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pPr algn="r"/>
            <a:endParaRPr lang="en-US" altLang="zh-TW" dirty="0" smtClean="0"/>
          </a:p>
          <a:p>
            <a:pPr algn="r"/>
            <a:endParaRPr lang="en-US" altLang="zh-TW" dirty="0"/>
          </a:p>
          <a:p>
            <a:pPr algn="r"/>
            <a:endParaRPr lang="en-US" altLang="zh-TW" dirty="0" smtClean="0"/>
          </a:p>
          <a:p>
            <a:pPr algn="r"/>
            <a:endParaRPr lang="en-US" altLang="zh-TW" dirty="0"/>
          </a:p>
          <a:p>
            <a:pPr algn="r"/>
            <a:r>
              <a:rPr lang="en-US" altLang="zh-TW" dirty="0" smtClean="0"/>
              <a:t>Developer </a:t>
            </a:r>
            <a:r>
              <a:rPr lang="zh-TW" altLang="en-US" dirty="0"/>
              <a:t>自行決定</a:t>
            </a:r>
            <a:endParaRPr lang="en-US" altLang="zh-TW" dirty="0"/>
          </a:p>
          <a:p>
            <a:pPr algn="r"/>
            <a:r>
              <a:rPr lang="zh-TW" altLang="en-US" dirty="0"/>
              <a:t>選擇服務端點的規則</a:t>
            </a:r>
            <a:endParaRPr lang="en-US" altLang="zh-TW" dirty="0"/>
          </a:p>
        </p:txBody>
      </p:sp>
    </p:spTree>
    <p:extLst>
      <p:ext uri="{BB962C8B-B14F-4D97-AF65-F5344CB8AC3E}">
        <p14:creationId xmlns:p14="http://schemas.microsoft.com/office/powerpoint/2010/main" val="34062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CD1927B-2991-4777-9B7F-BA9355354CA7}"/>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A4B24DB-D1AB-4D6A-95DB-31C54D9614CB}"/>
              </a:ext>
            </a:extLst>
          </p:cNvPr>
          <p:cNvSpPr/>
          <p:nvPr/>
        </p:nvSpPr>
        <p:spPr>
          <a:xfrm>
            <a:off x="47548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EC082D1-62C6-4314-BFF3-26E9AE267C8D}"/>
              </a:ext>
            </a:extLst>
          </p:cNvPr>
          <p:cNvPicPr>
            <a:picLocks noChangeAspect="1"/>
          </p:cNvPicPr>
          <p:nvPr/>
        </p:nvPicPr>
        <p:blipFill>
          <a:blip r:embed="rId3"/>
          <a:stretch>
            <a:fillRect/>
          </a:stretch>
        </p:blipFill>
        <p:spPr>
          <a:xfrm>
            <a:off x="2933700" y="3847147"/>
            <a:ext cx="1386840" cy="520065"/>
          </a:xfrm>
          <a:prstGeom prst="rect">
            <a:avLst/>
          </a:prstGeom>
        </p:spPr>
      </p:pic>
      <p:pic>
        <p:nvPicPr>
          <p:cNvPr id="9" name="圖片 8">
            <a:extLst>
              <a:ext uri="{FF2B5EF4-FFF2-40B4-BE49-F238E27FC236}">
                <a16:creationId xmlns:a16="http://schemas.microsoft.com/office/drawing/2014/main" id="{D5998A3B-B5CD-4632-9B62-E23AAD85A546}"/>
              </a:ext>
            </a:extLst>
          </p:cNvPr>
          <p:cNvPicPr>
            <a:picLocks noChangeAspect="1"/>
          </p:cNvPicPr>
          <p:nvPr/>
        </p:nvPicPr>
        <p:blipFill>
          <a:blip r:embed="rId3"/>
          <a:stretch>
            <a:fillRect/>
          </a:stretch>
        </p:blipFill>
        <p:spPr>
          <a:xfrm>
            <a:off x="4815840" y="3847147"/>
            <a:ext cx="1386840" cy="520065"/>
          </a:xfrm>
          <a:prstGeom prst="rect">
            <a:avLst/>
          </a:prstGeom>
        </p:spPr>
      </p:pic>
      <p:pic>
        <p:nvPicPr>
          <p:cNvPr id="11" name="圖片 10" descr="一張含有 盤 的圖片&#10;&#10;描述是以高可信度產生">
            <a:extLst>
              <a:ext uri="{FF2B5EF4-FFF2-40B4-BE49-F238E27FC236}">
                <a16:creationId xmlns:a16="http://schemas.microsoft.com/office/drawing/2014/main" id="{23C5C0AC-1F72-4851-B00B-1FAEA204F70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97230" y="474345"/>
            <a:ext cx="925830" cy="925830"/>
          </a:xfrm>
          <a:prstGeom prst="rect">
            <a:avLst/>
          </a:prstGeom>
        </p:spPr>
      </p:pic>
      <p:sp>
        <p:nvSpPr>
          <p:cNvPr id="12" name="文字方塊 11">
            <a:extLst>
              <a:ext uri="{FF2B5EF4-FFF2-40B4-BE49-F238E27FC236}">
                <a16:creationId xmlns:a16="http://schemas.microsoft.com/office/drawing/2014/main" id="{B419BED4-0C2A-4D2C-AB41-2CF6024A041E}"/>
              </a:ext>
            </a:extLst>
          </p:cNvPr>
          <p:cNvSpPr txBox="1"/>
          <p:nvPr/>
        </p:nvSpPr>
        <p:spPr>
          <a:xfrm>
            <a:off x="2000250" y="5143500"/>
            <a:ext cx="5143500" cy="230832"/>
          </a:xfrm>
          <a:prstGeom prst="rect">
            <a:avLst/>
          </a:prstGeom>
          <a:noFill/>
        </p:spPr>
        <p:txBody>
          <a:bodyPr wrap="square" rtlCol="0">
            <a:spAutoFit/>
          </a:bodyPr>
          <a:lstStyle/>
          <a:p>
            <a:r>
              <a:rPr lang="zh-TW" altLang="en-US" sz="900" dirty="0"/>
              <a:t>未知的作者 的 </a:t>
            </a:r>
            <a:r>
              <a:rPr lang="zh-TW" altLang="en-US" sz="900" dirty="0">
                <a:hlinkClick r:id="rId5" tooltip="https://commons.wikimedia.org/wiki/File:High-contrast-network-server.svg"/>
              </a:rPr>
              <a:t>此相片</a:t>
            </a:r>
            <a:r>
              <a:rPr lang="zh-TW" altLang="en-US" sz="900" dirty="0"/>
              <a:t> 已透過 </a:t>
            </a:r>
            <a:r>
              <a:rPr lang="zh-TW" altLang="en-US" sz="900" dirty="0">
                <a:hlinkClick r:id="rId6" tooltip="https://creativecommons.org/licenses/by-sa/3.0/"/>
              </a:rPr>
              <a:t>CC BY-SA</a:t>
            </a:r>
            <a:r>
              <a:rPr lang="zh-TW" altLang="en-US" sz="900" dirty="0"/>
              <a:t> 授權</a:t>
            </a:r>
          </a:p>
        </p:txBody>
      </p:sp>
      <p:sp>
        <p:nvSpPr>
          <p:cNvPr id="15" name="文字方塊 14">
            <a:extLst>
              <a:ext uri="{FF2B5EF4-FFF2-40B4-BE49-F238E27FC236}">
                <a16:creationId xmlns:a16="http://schemas.microsoft.com/office/drawing/2014/main" id="{79BB2986-4394-4768-89AF-1F2A03625D68}"/>
              </a:ext>
            </a:extLst>
          </p:cNvPr>
          <p:cNvSpPr txBox="1"/>
          <p:nvPr/>
        </p:nvSpPr>
        <p:spPr>
          <a:xfrm>
            <a:off x="2150250" y="5293500"/>
            <a:ext cx="5143500" cy="230832"/>
          </a:xfrm>
          <a:prstGeom prst="rect">
            <a:avLst/>
          </a:prstGeom>
          <a:noFill/>
        </p:spPr>
        <p:txBody>
          <a:bodyPr wrap="square" rtlCol="0">
            <a:spAutoFit/>
          </a:bodyPr>
          <a:lstStyle/>
          <a:p>
            <a:r>
              <a:rPr lang="zh-TW" altLang="en-US" sz="900" dirty="0"/>
              <a:t>未知的作者 的 </a:t>
            </a:r>
            <a:r>
              <a:rPr lang="zh-TW" altLang="en-US" sz="900" dirty="0">
                <a:hlinkClick r:id="rId5" tooltip="https://commons.wikimedia.org/wiki/File:High-contrast-network-server.svg"/>
              </a:rPr>
              <a:t>此相片</a:t>
            </a:r>
            <a:r>
              <a:rPr lang="zh-TW" altLang="en-US" sz="900" dirty="0"/>
              <a:t> 已透過 </a:t>
            </a:r>
            <a:r>
              <a:rPr lang="zh-TW" altLang="en-US" sz="900" dirty="0">
                <a:hlinkClick r:id="rId6" tooltip="https://creativecommons.org/licenses/by-sa/3.0/"/>
              </a:rPr>
              <a:t>CC BY-SA</a:t>
            </a:r>
            <a:r>
              <a:rPr lang="zh-TW" altLang="en-US" sz="900" dirty="0"/>
              <a:t> 授權</a:t>
            </a:r>
          </a:p>
        </p:txBody>
      </p:sp>
      <p:sp>
        <p:nvSpPr>
          <p:cNvPr id="25" name="矩形 24">
            <a:extLst>
              <a:ext uri="{FF2B5EF4-FFF2-40B4-BE49-F238E27FC236}">
                <a16:creationId xmlns:a16="http://schemas.microsoft.com/office/drawing/2014/main" id="{BA3F86BF-025E-41B6-BE6E-A7EB3DDA1F40}"/>
              </a:ext>
            </a:extLst>
          </p:cNvPr>
          <p:cNvSpPr/>
          <p:nvPr/>
        </p:nvSpPr>
        <p:spPr>
          <a:xfrm>
            <a:off x="11601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7" name="圖片 26" descr="一張含有 盤 的圖片&#10;&#10;描述是以高可信度產生">
            <a:extLst>
              <a:ext uri="{FF2B5EF4-FFF2-40B4-BE49-F238E27FC236}">
                <a16:creationId xmlns:a16="http://schemas.microsoft.com/office/drawing/2014/main" id="{A03DAD7B-A9C4-4249-B495-2BB5D4B7599B}"/>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832610" y="474345"/>
            <a:ext cx="925830" cy="925830"/>
          </a:xfrm>
          <a:prstGeom prst="rect">
            <a:avLst/>
          </a:prstGeom>
        </p:spPr>
      </p:pic>
      <p:sp>
        <p:nvSpPr>
          <p:cNvPr id="28" name="矩形 27">
            <a:extLst>
              <a:ext uri="{FF2B5EF4-FFF2-40B4-BE49-F238E27FC236}">
                <a16:creationId xmlns:a16="http://schemas.microsoft.com/office/drawing/2014/main" id="{3803BC77-AFF3-4A0B-8272-A0690496B7CA}"/>
              </a:ext>
            </a:extLst>
          </p:cNvPr>
          <p:cNvSpPr/>
          <p:nvPr/>
        </p:nvSpPr>
        <p:spPr>
          <a:xfrm>
            <a:off x="229552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9" name="圖片 28" descr="一張含有 盤 的圖片&#10;&#10;描述是以高可信度產生">
            <a:extLst>
              <a:ext uri="{FF2B5EF4-FFF2-40B4-BE49-F238E27FC236}">
                <a16:creationId xmlns:a16="http://schemas.microsoft.com/office/drawing/2014/main" id="{788BA201-5254-4E81-9C85-F9806394DB41}"/>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2967990" y="474345"/>
            <a:ext cx="925830" cy="925830"/>
          </a:xfrm>
          <a:prstGeom prst="rect">
            <a:avLst/>
          </a:prstGeom>
        </p:spPr>
      </p:pic>
      <p:sp>
        <p:nvSpPr>
          <p:cNvPr id="30" name="矩形 29">
            <a:extLst>
              <a:ext uri="{FF2B5EF4-FFF2-40B4-BE49-F238E27FC236}">
                <a16:creationId xmlns:a16="http://schemas.microsoft.com/office/drawing/2014/main" id="{65D240DE-73C0-489D-A67C-A926CD063B47}"/>
              </a:ext>
            </a:extLst>
          </p:cNvPr>
          <p:cNvSpPr/>
          <p:nvPr/>
        </p:nvSpPr>
        <p:spPr>
          <a:xfrm>
            <a:off x="343090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1" name="圖片 30" descr="一張含有 盤 的圖片&#10;&#10;描述是以高可信度產生">
            <a:extLst>
              <a:ext uri="{FF2B5EF4-FFF2-40B4-BE49-F238E27FC236}">
                <a16:creationId xmlns:a16="http://schemas.microsoft.com/office/drawing/2014/main" id="{B96BD1DB-7F02-4818-8150-687773F81767}"/>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4964430" y="474345"/>
            <a:ext cx="925830" cy="925830"/>
          </a:xfrm>
          <a:prstGeom prst="rect">
            <a:avLst/>
          </a:prstGeom>
        </p:spPr>
      </p:pic>
      <p:sp>
        <p:nvSpPr>
          <p:cNvPr id="32" name="矩形 31">
            <a:extLst>
              <a:ext uri="{FF2B5EF4-FFF2-40B4-BE49-F238E27FC236}">
                <a16:creationId xmlns:a16="http://schemas.microsoft.com/office/drawing/2014/main" id="{20C325F5-8DCF-409D-8031-6A76536C108F}"/>
              </a:ext>
            </a:extLst>
          </p:cNvPr>
          <p:cNvSpPr/>
          <p:nvPr/>
        </p:nvSpPr>
        <p:spPr>
          <a:xfrm>
            <a:off x="54273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3" name="圖片 32" descr="一張含有 盤 的圖片&#10;&#10;描述是以高可信度產生">
            <a:extLst>
              <a:ext uri="{FF2B5EF4-FFF2-40B4-BE49-F238E27FC236}">
                <a16:creationId xmlns:a16="http://schemas.microsoft.com/office/drawing/2014/main" id="{7BA22DFF-29B0-4D9F-8558-FE7E926B65B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000750" y="474345"/>
            <a:ext cx="925830" cy="925830"/>
          </a:xfrm>
          <a:prstGeom prst="rect">
            <a:avLst/>
          </a:prstGeom>
        </p:spPr>
      </p:pic>
      <p:sp>
        <p:nvSpPr>
          <p:cNvPr id="34" name="矩形 33">
            <a:extLst>
              <a:ext uri="{FF2B5EF4-FFF2-40B4-BE49-F238E27FC236}">
                <a16:creationId xmlns:a16="http://schemas.microsoft.com/office/drawing/2014/main" id="{90CABFA3-6880-4E48-B0C9-4434B8E2F2F4}"/>
              </a:ext>
            </a:extLst>
          </p:cNvPr>
          <p:cNvSpPr/>
          <p:nvPr/>
        </p:nvSpPr>
        <p:spPr>
          <a:xfrm>
            <a:off x="6463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6" name="圖片 35" descr="一張含有 盤 的圖片&#10;&#10;描述是以高可信度產生">
            <a:extLst>
              <a:ext uri="{FF2B5EF4-FFF2-40B4-BE49-F238E27FC236}">
                <a16:creationId xmlns:a16="http://schemas.microsoft.com/office/drawing/2014/main" id="{8A2055AF-B569-4C4B-ABC7-FC6AFC102714}"/>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7143750" y="474345"/>
            <a:ext cx="925830" cy="925830"/>
          </a:xfrm>
          <a:prstGeom prst="rect">
            <a:avLst/>
          </a:prstGeom>
        </p:spPr>
      </p:pic>
      <p:sp>
        <p:nvSpPr>
          <p:cNvPr id="37" name="矩形 36">
            <a:extLst>
              <a:ext uri="{FF2B5EF4-FFF2-40B4-BE49-F238E27FC236}">
                <a16:creationId xmlns:a16="http://schemas.microsoft.com/office/drawing/2014/main" id="{72B7C7AC-5492-40DC-89AD-64EFF2621808}"/>
              </a:ext>
            </a:extLst>
          </p:cNvPr>
          <p:cNvSpPr/>
          <p:nvPr/>
        </p:nvSpPr>
        <p:spPr>
          <a:xfrm>
            <a:off x="7606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8" name="圖片 37" descr="一張含有 盤 的圖片&#10;&#10;描述是以高可信度產生">
            <a:extLst>
              <a:ext uri="{FF2B5EF4-FFF2-40B4-BE49-F238E27FC236}">
                <a16:creationId xmlns:a16="http://schemas.microsoft.com/office/drawing/2014/main" id="{A5A84BB6-2B75-4557-8190-63EF0F67F17F}"/>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97230" y="1645920"/>
            <a:ext cx="925830" cy="925830"/>
          </a:xfrm>
          <a:prstGeom prst="rect">
            <a:avLst/>
          </a:prstGeom>
        </p:spPr>
      </p:pic>
      <p:sp>
        <p:nvSpPr>
          <p:cNvPr id="39" name="矩形 38">
            <a:extLst>
              <a:ext uri="{FF2B5EF4-FFF2-40B4-BE49-F238E27FC236}">
                <a16:creationId xmlns:a16="http://schemas.microsoft.com/office/drawing/2014/main" id="{595D07CD-E42F-4721-8D2D-984C4FB50380}"/>
              </a:ext>
            </a:extLst>
          </p:cNvPr>
          <p:cNvSpPr/>
          <p:nvPr/>
        </p:nvSpPr>
        <p:spPr>
          <a:xfrm>
            <a:off x="11601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0" name="圖片 39" descr="一張含有 盤 的圖片&#10;&#10;描述是以高可信度產生">
            <a:extLst>
              <a:ext uri="{FF2B5EF4-FFF2-40B4-BE49-F238E27FC236}">
                <a16:creationId xmlns:a16="http://schemas.microsoft.com/office/drawing/2014/main" id="{A1B2CA4B-AD1A-4341-931E-1EBDC8805E1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832610" y="1645920"/>
            <a:ext cx="925830" cy="925830"/>
          </a:xfrm>
          <a:prstGeom prst="rect">
            <a:avLst/>
          </a:prstGeom>
        </p:spPr>
      </p:pic>
      <p:sp>
        <p:nvSpPr>
          <p:cNvPr id="41" name="矩形 40">
            <a:extLst>
              <a:ext uri="{FF2B5EF4-FFF2-40B4-BE49-F238E27FC236}">
                <a16:creationId xmlns:a16="http://schemas.microsoft.com/office/drawing/2014/main" id="{F9490202-A54C-4046-9A11-33C95704C9E1}"/>
              </a:ext>
            </a:extLst>
          </p:cNvPr>
          <p:cNvSpPr/>
          <p:nvPr/>
        </p:nvSpPr>
        <p:spPr>
          <a:xfrm>
            <a:off x="22955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2" name="圖片 41" descr="一張含有 盤 的圖片&#10;&#10;描述是以高可信度產生">
            <a:extLst>
              <a:ext uri="{FF2B5EF4-FFF2-40B4-BE49-F238E27FC236}">
                <a16:creationId xmlns:a16="http://schemas.microsoft.com/office/drawing/2014/main" id="{19A20E10-A458-4109-8DAB-DB99278922E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4964430" y="1645920"/>
            <a:ext cx="925830" cy="925830"/>
          </a:xfrm>
          <a:prstGeom prst="rect">
            <a:avLst/>
          </a:prstGeom>
        </p:spPr>
      </p:pic>
      <p:sp>
        <p:nvSpPr>
          <p:cNvPr id="43" name="矩形 42">
            <a:extLst>
              <a:ext uri="{FF2B5EF4-FFF2-40B4-BE49-F238E27FC236}">
                <a16:creationId xmlns:a16="http://schemas.microsoft.com/office/drawing/2014/main" id="{EB2F92F0-F3F9-46A6-B5E4-1280C01F6355}"/>
              </a:ext>
            </a:extLst>
          </p:cNvPr>
          <p:cNvSpPr/>
          <p:nvPr/>
        </p:nvSpPr>
        <p:spPr>
          <a:xfrm>
            <a:off x="54273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JP</a:t>
            </a:r>
            <a:endParaRPr lang="zh-TW" altLang="en-US" dirty="0"/>
          </a:p>
        </p:txBody>
      </p:sp>
      <p:pic>
        <p:nvPicPr>
          <p:cNvPr id="44" name="圖片 43" descr="一張含有 盤 的圖片&#10;&#10;描述是以高可信度產生">
            <a:extLst>
              <a:ext uri="{FF2B5EF4-FFF2-40B4-BE49-F238E27FC236}">
                <a16:creationId xmlns:a16="http://schemas.microsoft.com/office/drawing/2014/main" id="{6B468A80-1897-465D-BFF9-2D62C2B5BA1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099810" y="1645920"/>
            <a:ext cx="925830" cy="925830"/>
          </a:xfrm>
          <a:prstGeom prst="rect">
            <a:avLst/>
          </a:prstGeom>
        </p:spPr>
      </p:pic>
      <p:sp>
        <p:nvSpPr>
          <p:cNvPr id="45" name="矩形 44">
            <a:extLst>
              <a:ext uri="{FF2B5EF4-FFF2-40B4-BE49-F238E27FC236}">
                <a16:creationId xmlns:a16="http://schemas.microsoft.com/office/drawing/2014/main" id="{85E29E7A-80B2-41F1-A56D-D408BD45F179}"/>
              </a:ext>
            </a:extLst>
          </p:cNvPr>
          <p:cNvSpPr/>
          <p:nvPr/>
        </p:nvSpPr>
        <p:spPr>
          <a:xfrm>
            <a:off x="65627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JP</a:t>
            </a:r>
            <a:endParaRPr lang="zh-TW" altLang="en-US" dirty="0"/>
          </a:p>
        </p:txBody>
      </p:sp>
      <p:sp>
        <p:nvSpPr>
          <p:cNvPr id="46" name="矩形 45">
            <a:extLst>
              <a:ext uri="{FF2B5EF4-FFF2-40B4-BE49-F238E27FC236}">
                <a16:creationId xmlns:a16="http://schemas.microsoft.com/office/drawing/2014/main" id="{3D56E445-CFA9-4876-A9C9-D0A5355E3054}"/>
              </a:ext>
            </a:extLst>
          </p:cNvPr>
          <p:cNvSpPr/>
          <p:nvPr/>
        </p:nvSpPr>
        <p:spPr>
          <a:xfrm>
            <a:off x="2410778"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7" name="矩形 46">
            <a:extLst>
              <a:ext uri="{FF2B5EF4-FFF2-40B4-BE49-F238E27FC236}">
                <a16:creationId xmlns:a16="http://schemas.microsoft.com/office/drawing/2014/main" id="{0186CB18-77B3-4D01-9977-70ABF3807551}"/>
              </a:ext>
            </a:extLst>
          </p:cNvPr>
          <p:cNvSpPr/>
          <p:nvPr/>
        </p:nvSpPr>
        <p:spPr>
          <a:xfrm>
            <a:off x="6701790"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8" name="矩形 47">
            <a:extLst>
              <a:ext uri="{FF2B5EF4-FFF2-40B4-BE49-F238E27FC236}">
                <a16:creationId xmlns:a16="http://schemas.microsoft.com/office/drawing/2014/main" id="{F63C75DF-9973-4485-A44B-3CB36DB65BD4}"/>
              </a:ext>
            </a:extLst>
          </p:cNvPr>
          <p:cNvSpPr/>
          <p:nvPr/>
        </p:nvSpPr>
        <p:spPr>
          <a:xfrm>
            <a:off x="769810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9" name="矩形 48">
            <a:extLst>
              <a:ext uri="{FF2B5EF4-FFF2-40B4-BE49-F238E27FC236}">
                <a16:creationId xmlns:a16="http://schemas.microsoft.com/office/drawing/2014/main" id="{8EB0B349-2542-4627-9669-B1CFE8C6EB70}"/>
              </a:ext>
            </a:extLst>
          </p:cNvPr>
          <p:cNvSpPr/>
          <p:nvPr/>
        </p:nvSpPr>
        <p:spPr>
          <a:xfrm>
            <a:off x="352234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pic>
        <p:nvPicPr>
          <p:cNvPr id="51" name="圖片 50" descr="一張含有 盤 的圖片&#10;&#10;描述是以高可信度產生">
            <a:extLst>
              <a:ext uri="{FF2B5EF4-FFF2-40B4-BE49-F238E27FC236}">
                <a16:creationId xmlns:a16="http://schemas.microsoft.com/office/drawing/2014/main" id="{47FD139C-2437-427F-906E-D018453CA9F7}"/>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2974658" y="1645920"/>
            <a:ext cx="925830" cy="925830"/>
          </a:xfrm>
          <a:prstGeom prst="rect">
            <a:avLst/>
          </a:prstGeom>
        </p:spPr>
      </p:pic>
      <p:sp>
        <p:nvSpPr>
          <p:cNvPr id="53" name="矩形 52">
            <a:extLst>
              <a:ext uri="{FF2B5EF4-FFF2-40B4-BE49-F238E27FC236}">
                <a16:creationId xmlns:a16="http://schemas.microsoft.com/office/drawing/2014/main" id="{BDDCC5B1-74CC-462E-9D42-031E45D5487F}"/>
              </a:ext>
            </a:extLst>
          </p:cNvPr>
          <p:cNvSpPr/>
          <p:nvPr/>
        </p:nvSpPr>
        <p:spPr>
          <a:xfrm>
            <a:off x="343090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HK</a:t>
            </a:r>
            <a:endParaRPr lang="zh-TW" altLang="en-US" dirty="0"/>
          </a:p>
        </p:txBody>
      </p:sp>
      <p:sp>
        <p:nvSpPr>
          <p:cNvPr id="52" name="矩形 51">
            <a:extLst>
              <a:ext uri="{FF2B5EF4-FFF2-40B4-BE49-F238E27FC236}">
                <a16:creationId xmlns:a16="http://schemas.microsoft.com/office/drawing/2014/main" id="{A72AAB78-C8B0-4E4B-84A2-65D9DD037F14}"/>
              </a:ext>
            </a:extLst>
          </p:cNvPr>
          <p:cNvSpPr/>
          <p:nvPr/>
        </p:nvSpPr>
        <p:spPr>
          <a:xfrm>
            <a:off x="3516154" y="2585790"/>
            <a:ext cx="768667"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91APP</a:t>
            </a:r>
            <a:endParaRPr lang="zh-TW" altLang="en-US" dirty="0"/>
          </a:p>
        </p:txBody>
      </p:sp>
      <p:pic>
        <p:nvPicPr>
          <p:cNvPr id="54" name="圖片 53" descr="一張含有 盤 的圖片&#10;&#10;描述是以高可信度產生">
            <a:extLst>
              <a:ext uri="{FF2B5EF4-FFF2-40B4-BE49-F238E27FC236}">
                <a16:creationId xmlns:a16="http://schemas.microsoft.com/office/drawing/2014/main" id="{12910887-CF51-4DDF-BB01-F78917C4BF9F}"/>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97230" y="3669030"/>
            <a:ext cx="925830" cy="925830"/>
          </a:xfrm>
          <a:prstGeom prst="rect">
            <a:avLst/>
          </a:prstGeom>
        </p:spPr>
      </p:pic>
      <p:pic>
        <p:nvPicPr>
          <p:cNvPr id="55" name="圖片 54" descr="一張含有 盤 的圖片&#10;&#10;描述是以高可信度產生">
            <a:extLst>
              <a:ext uri="{FF2B5EF4-FFF2-40B4-BE49-F238E27FC236}">
                <a16:creationId xmlns:a16="http://schemas.microsoft.com/office/drawing/2014/main" id="{6050CA60-80DC-453D-B6A2-AF32AF8BE2BA}"/>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1605915" y="3669030"/>
            <a:ext cx="925830" cy="925830"/>
          </a:xfrm>
          <a:prstGeom prst="rect">
            <a:avLst/>
          </a:prstGeom>
        </p:spPr>
      </p:pic>
      <p:pic>
        <p:nvPicPr>
          <p:cNvPr id="56" name="圖片 55" descr="一張含有 盤 的圖片&#10;&#10;描述是以高可信度產生">
            <a:extLst>
              <a:ext uri="{FF2B5EF4-FFF2-40B4-BE49-F238E27FC236}">
                <a16:creationId xmlns:a16="http://schemas.microsoft.com/office/drawing/2014/main" id="{6A78FA4D-EC9D-480D-8BFC-F590774DCCEC}"/>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6612255" y="3669030"/>
            <a:ext cx="925830" cy="925830"/>
          </a:xfrm>
          <a:prstGeom prst="rect">
            <a:avLst/>
          </a:prstGeom>
        </p:spPr>
      </p:pic>
      <p:pic>
        <p:nvPicPr>
          <p:cNvPr id="57" name="圖片 56" descr="一張含有 盤 的圖片&#10;&#10;描述是以高可信度產生">
            <a:extLst>
              <a:ext uri="{FF2B5EF4-FFF2-40B4-BE49-F238E27FC236}">
                <a16:creationId xmlns:a16="http://schemas.microsoft.com/office/drawing/2014/main" id="{D034F873-784E-4FA4-8ADE-23BAC673DA11}"/>
              </a:ext>
            </a:extLst>
          </p:cNvPr>
          <p:cNvPicPr>
            <a:picLocks noChangeAspect="1"/>
          </p:cNvPicPr>
          <p:nvPr/>
        </p:nvPicPr>
        <p:blipFill>
          <a:blip r:embed="rId4">
            <a:extLst>
              <a:ext uri="{837473B0-CC2E-450A-ABE3-18F120FF3D39}">
                <a1611:picAttrSrcUrl xmlns:a1611="http://schemas.microsoft.com/office/drawing/2016/11/main" xmlns="" r:id="rId5"/>
              </a:ext>
            </a:extLst>
          </a:blip>
          <a:stretch>
            <a:fillRect/>
          </a:stretch>
        </p:blipFill>
        <p:spPr>
          <a:xfrm>
            <a:off x="7520940" y="3669030"/>
            <a:ext cx="925830" cy="925830"/>
          </a:xfrm>
          <a:prstGeom prst="rect">
            <a:avLst/>
          </a:prstGeom>
        </p:spPr>
      </p:pic>
      <p:cxnSp>
        <p:nvCxnSpPr>
          <p:cNvPr id="67" name="接點: 肘形 66">
            <a:extLst>
              <a:ext uri="{FF2B5EF4-FFF2-40B4-BE49-F238E27FC236}">
                <a16:creationId xmlns:a16="http://schemas.microsoft.com/office/drawing/2014/main" id="{F6ECD11C-E2EA-47F1-B883-5A048B24DA71}"/>
              </a:ext>
            </a:extLst>
          </p:cNvPr>
          <p:cNvCxnSpPr>
            <a:stCxn id="8" idx="2"/>
            <a:endCxn id="9" idx="2"/>
          </p:cNvCxnSpPr>
          <p:nvPr/>
        </p:nvCxnSpPr>
        <p:spPr>
          <a:xfrm rot="16200000" flipH="1">
            <a:off x="4568190" y="3426142"/>
            <a:ext cx="12700" cy="1882140"/>
          </a:xfrm>
          <a:prstGeom prst="bentConnector3">
            <a:avLst>
              <a:gd name="adj1" fmla="val 1800000"/>
            </a:avLst>
          </a:prstGeom>
          <a:ln w="28575">
            <a:solidFill>
              <a:srgbClr val="FF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1E94736-293F-4779-AB4A-6AF17F1F458A}"/>
              </a:ext>
            </a:extLst>
          </p:cNvPr>
          <p:cNvSpPr txBox="1"/>
          <p:nvPr/>
        </p:nvSpPr>
        <p:spPr>
          <a:xfrm>
            <a:off x="3394234" y="4587240"/>
            <a:ext cx="2403222" cy="307777"/>
          </a:xfrm>
          <a:prstGeom prst="rect">
            <a:avLst/>
          </a:prstGeom>
          <a:noFill/>
        </p:spPr>
        <p:txBody>
          <a:bodyPr wrap="none" rtlCol="0">
            <a:spAutoFit/>
          </a:bodyPr>
          <a:lstStyle/>
          <a:p>
            <a:r>
              <a:rPr lang="en-US" altLang="zh-TW" dirty="0"/>
              <a:t>Multiple Datacenter Support</a:t>
            </a:r>
            <a:endParaRPr lang="zh-TW" altLang="en-US" dirty="0"/>
          </a:p>
        </p:txBody>
      </p:sp>
      <p:cxnSp>
        <p:nvCxnSpPr>
          <p:cNvPr id="3" name="直線單箭頭接點 2"/>
          <p:cNvCxnSpPr>
            <a:endCxn id="31" idx="1"/>
          </p:cNvCxnSpPr>
          <p:nvPr/>
        </p:nvCxnSpPr>
        <p:spPr>
          <a:xfrm flipV="1">
            <a:off x="4049486" y="937260"/>
            <a:ext cx="914944" cy="32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2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0" grpId="0" animBg="1"/>
      <p:bldP spid="32" grpId="0" animBg="1"/>
      <p:bldP spid="34" grpId="0" animBg="1"/>
      <p:bldP spid="37" grpId="0" animBg="1"/>
      <p:bldP spid="39" grpId="0" animBg="1"/>
      <p:bldP spid="41" grpId="0" animBg="1"/>
      <p:bldP spid="43" grpId="0" animBg="1"/>
      <p:bldP spid="45" grpId="0" animBg="1"/>
      <p:bldP spid="46" grpId="0" animBg="1"/>
      <p:bldP spid="47" grpId="0" animBg="1"/>
      <p:bldP spid="48" grpId="0" animBg="1"/>
      <p:bldP spid="49" grpId="0" animBg="1"/>
      <p:bldP spid="53"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542FDDD-7B66-4B11-A600-A19437640E31}"/>
              </a:ext>
            </a:extLst>
          </p:cNvPr>
          <p:cNvSpPr txBox="1"/>
          <p:nvPr/>
        </p:nvSpPr>
        <p:spPr>
          <a:xfrm>
            <a:off x="403860" y="4686300"/>
            <a:ext cx="4245073" cy="523220"/>
          </a:xfrm>
          <a:prstGeom prst="rect">
            <a:avLst/>
          </a:prstGeom>
          <a:noFill/>
        </p:spPr>
        <p:txBody>
          <a:bodyPr wrap="none" rtlCol="0">
            <a:spAutoFit/>
          </a:bodyPr>
          <a:lstStyle/>
          <a:p>
            <a:r>
              <a:rPr lang="en-US" altLang="zh-TW" dirty="0">
                <a:hlinkClick r:id="rId2"/>
              </a:rPr>
              <a:t>https://www.consul.io/docs/guides/datacenters.html</a:t>
            </a:r>
            <a:endParaRPr lang="en-US" altLang="zh-TW" dirty="0"/>
          </a:p>
          <a:p>
            <a:endParaRPr lang="zh-TW" altLang="en-US" dirty="0"/>
          </a:p>
        </p:txBody>
      </p:sp>
      <p:pic>
        <p:nvPicPr>
          <p:cNvPr id="3" name="圖片 2">
            <a:extLst>
              <a:ext uri="{FF2B5EF4-FFF2-40B4-BE49-F238E27FC236}">
                <a16:creationId xmlns:a16="http://schemas.microsoft.com/office/drawing/2014/main" id="{9332DE06-C6BA-48FF-A831-C7EC03828F2B}"/>
              </a:ext>
            </a:extLst>
          </p:cNvPr>
          <p:cNvPicPr>
            <a:picLocks noChangeAspect="1"/>
          </p:cNvPicPr>
          <p:nvPr/>
        </p:nvPicPr>
        <p:blipFill>
          <a:blip r:embed="rId3"/>
          <a:stretch>
            <a:fillRect/>
          </a:stretch>
        </p:blipFill>
        <p:spPr>
          <a:xfrm>
            <a:off x="0" y="271528"/>
            <a:ext cx="9144000" cy="4188963"/>
          </a:xfrm>
          <a:prstGeom prst="rect">
            <a:avLst/>
          </a:prstGeom>
        </p:spPr>
      </p:pic>
    </p:spTree>
    <p:extLst>
      <p:ext uri="{BB962C8B-B14F-4D97-AF65-F5344CB8AC3E}">
        <p14:creationId xmlns:p14="http://schemas.microsoft.com/office/powerpoint/2010/main" val="53820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2B558F3-26F8-4C14-A4D0-BB9598087D5E}"/>
              </a:ext>
            </a:extLst>
          </p:cNvPr>
          <p:cNvSpPr txBox="1"/>
          <p:nvPr/>
        </p:nvSpPr>
        <p:spPr>
          <a:xfrm>
            <a:off x="396240" y="4706183"/>
            <a:ext cx="8130752" cy="307777"/>
          </a:xfrm>
          <a:prstGeom prst="rect">
            <a:avLst/>
          </a:prstGeom>
          <a:noFill/>
        </p:spPr>
        <p:txBody>
          <a:bodyPr wrap="none" rtlCol="0">
            <a:spAutoFit/>
          </a:bodyPr>
          <a:lstStyle/>
          <a:p>
            <a:r>
              <a:rPr lang="en-US" altLang="zh-TW" dirty="0"/>
              <a:t>http://www.devtech101.com/2017/08/31/using-consul-service-discovery-multiple-data-centers-part-1/</a:t>
            </a:r>
            <a:endParaRPr lang="zh-TW" altLang="en-US" dirty="0"/>
          </a:p>
        </p:txBody>
      </p:sp>
      <p:pic>
        <p:nvPicPr>
          <p:cNvPr id="2050" name="Picture 2" descr="https://i0.wp.com/www.devtech101.com/wp-content/uploads/2017/08/consul-layout.png?resize=648%2C570">
            <a:extLst>
              <a:ext uri="{FF2B5EF4-FFF2-40B4-BE49-F238E27FC236}">
                <a16:creationId xmlns:a16="http://schemas.microsoft.com/office/drawing/2014/main" id="{7B5C674F-12F9-49D0-85DA-7EF5C9107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86" y="129540"/>
            <a:ext cx="5300028" cy="46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9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3F820-1E49-45BE-A13E-E516F7EE02AE}"/>
              </a:ext>
            </a:extLst>
          </p:cNvPr>
          <p:cNvSpPr>
            <a:spLocks noGrp="1"/>
          </p:cNvSpPr>
          <p:nvPr>
            <p:ph type="title"/>
          </p:nvPr>
        </p:nvSpPr>
        <p:spPr/>
        <p:txBody>
          <a:bodyPr/>
          <a:lstStyle/>
          <a:p>
            <a:r>
              <a:rPr lang="zh-TW" altLang="en-US" dirty="0" smtClean="0"/>
              <a:t>需求</a:t>
            </a:r>
            <a:r>
              <a:rPr lang="en-US" altLang="zh-TW" dirty="0" smtClean="0"/>
              <a:t>3:</a:t>
            </a:r>
            <a:r>
              <a:rPr lang="zh-TW" altLang="en-US" dirty="0" smtClean="0"/>
              <a:t> 管理</a:t>
            </a:r>
            <a:r>
              <a:rPr lang="zh-TW" altLang="en-US" dirty="0"/>
              <a:t>外部</a:t>
            </a:r>
            <a:r>
              <a:rPr lang="zh-TW" altLang="en-US" dirty="0" smtClean="0"/>
              <a:t>服務</a:t>
            </a:r>
            <a:endParaRPr lang="zh-TW" altLang="en-US" dirty="0"/>
          </a:p>
        </p:txBody>
      </p:sp>
      <p:sp>
        <p:nvSpPr>
          <p:cNvPr id="3" name="文字版面配置區 2">
            <a:extLst>
              <a:ext uri="{FF2B5EF4-FFF2-40B4-BE49-F238E27FC236}">
                <a16:creationId xmlns:a16="http://schemas.microsoft.com/office/drawing/2014/main" id="{B8B04F9E-F67D-4BC3-862A-F87C7D16DCBA}"/>
              </a:ext>
            </a:extLst>
          </p:cNvPr>
          <p:cNvSpPr>
            <a:spLocks noGrp="1"/>
          </p:cNvSpPr>
          <p:nvPr>
            <p:ph type="body" idx="1"/>
          </p:nvPr>
        </p:nvSpPr>
        <p:spPr/>
        <p:txBody>
          <a:bodyPr/>
          <a:lstStyle/>
          <a:p>
            <a:r>
              <a:rPr lang="zh-TW" altLang="en-US" dirty="0" smtClean="0"/>
              <a:t>外部服務不會來我這邊註冊</a:t>
            </a:r>
            <a:r>
              <a:rPr lang="en-US" altLang="zh-TW" dirty="0" smtClean="0"/>
              <a:t>/</a:t>
            </a:r>
            <a:r>
              <a:rPr lang="zh-TW" altLang="en-US" dirty="0" smtClean="0"/>
              <a:t>移除註冊</a:t>
            </a:r>
            <a:r>
              <a:rPr lang="en-US" altLang="zh-TW" dirty="0" smtClean="0"/>
              <a:t>…</a:t>
            </a:r>
          </a:p>
          <a:p>
            <a:r>
              <a:rPr lang="zh-TW" altLang="en-US" dirty="0" smtClean="0"/>
              <a:t>我無法得知外部服務背後有幾個</a:t>
            </a:r>
            <a:r>
              <a:rPr lang="zh-TW" altLang="en-US" dirty="0"/>
              <a:t> </a:t>
            </a:r>
            <a:r>
              <a:rPr lang="en-US" altLang="zh-TW" dirty="0" smtClean="0"/>
              <a:t>instance</a:t>
            </a:r>
            <a:r>
              <a:rPr lang="zh-TW" altLang="en-US" dirty="0"/>
              <a:t> </a:t>
            </a:r>
            <a:r>
              <a:rPr lang="en-US" altLang="zh-TW" dirty="0" smtClean="0"/>
              <a:t>…</a:t>
            </a:r>
          </a:p>
          <a:p>
            <a:r>
              <a:rPr lang="zh-TW" altLang="en-US" dirty="0" smtClean="0"/>
              <a:t>如何對外</a:t>
            </a:r>
            <a:r>
              <a:rPr lang="zh-TW" altLang="en-US" dirty="0"/>
              <a:t>部</a:t>
            </a:r>
            <a:r>
              <a:rPr lang="zh-TW" altLang="en-US" dirty="0" smtClean="0"/>
              <a:t>服務做</a:t>
            </a:r>
            <a:r>
              <a:rPr lang="zh-TW" altLang="en-US" dirty="0"/>
              <a:t> </a:t>
            </a:r>
            <a:r>
              <a:rPr lang="en-US" altLang="zh-TW" dirty="0" smtClean="0"/>
              <a:t>health</a:t>
            </a:r>
            <a:r>
              <a:rPr lang="zh-TW" altLang="en-US" dirty="0"/>
              <a:t> </a:t>
            </a:r>
            <a:r>
              <a:rPr lang="en-US" altLang="zh-TW" dirty="0" smtClean="0"/>
              <a:t>check?</a:t>
            </a:r>
          </a:p>
          <a:p>
            <a:r>
              <a:rPr lang="zh-TW" altLang="en-US" dirty="0" smtClean="0"/>
              <a:t>如果</a:t>
            </a:r>
            <a:r>
              <a:rPr lang="zh-TW" altLang="en-US" dirty="0"/>
              <a:t> </a:t>
            </a:r>
            <a:r>
              <a:rPr lang="en-US" altLang="zh-TW" dirty="0" smtClean="0"/>
              <a:t>A</a:t>
            </a:r>
            <a:r>
              <a:rPr lang="zh-TW" altLang="en-US" dirty="0" smtClean="0"/>
              <a:t> 服務掛了，能否自動改用</a:t>
            </a:r>
            <a:r>
              <a:rPr lang="zh-TW" altLang="en-US" dirty="0"/>
              <a:t> </a:t>
            </a:r>
            <a:r>
              <a:rPr lang="en-US" altLang="zh-TW" dirty="0" smtClean="0"/>
              <a:t>B</a:t>
            </a:r>
            <a:r>
              <a:rPr lang="zh-TW" altLang="en-US" dirty="0" smtClean="0"/>
              <a:t> 服務替代</a:t>
            </a:r>
            <a:r>
              <a:rPr lang="en-US" altLang="zh-TW" dirty="0"/>
              <a:t>?</a:t>
            </a:r>
            <a:endParaRPr lang="zh-TW" altLang="en-US" dirty="0"/>
          </a:p>
        </p:txBody>
      </p:sp>
    </p:spTree>
    <p:extLst>
      <p:ext uri="{BB962C8B-B14F-4D97-AF65-F5344CB8AC3E}">
        <p14:creationId xmlns:p14="http://schemas.microsoft.com/office/powerpoint/2010/main" val="7473152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64280F-FA34-483E-B830-BA84B5BB1109}"/>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9D84A0-F5A8-4E3A-B33D-AE3622E45CD9}"/>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descr="一張含有 盤 的圖片&#10;&#10;描述是以高可信度產生">
            <a:extLst>
              <a:ext uri="{FF2B5EF4-FFF2-40B4-BE49-F238E27FC236}">
                <a16:creationId xmlns:a16="http://schemas.microsoft.com/office/drawing/2014/main" id="{FB6BF851-67EB-4235-A335-986F24E00FD3}"/>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474345"/>
            <a:ext cx="925830" cy="925830"/>
          </a:xfrm>
          <a:prstGeom prst="rect">
            <a:avLst/>
          </a:prstGeom>
        </p:spPr>
      </p:pic>
      <p:pic>
        <p:nvPicPr>
          <p:cNvPr id="11" name="圖片 10" descr="一張含有 盤 的圖片&#10;&#10;描述是以高可信度產生">
            <a:extLst>
              <a:ext uri="{FF2B5EF4-FFF2-40B4-BE49-F238E27FC236}">
                <a16:creationId xmlns:a16="http://schemas.microsoft.com/office/drawing/2014/main" id="{6A878002-7C0B-49A0-BCD2-76356CD093F4}"/>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474345"/>
            <a:ext cx="925830" cy="925830"/>
          </a:xfrm>
          <a:prstGeom prst="rect">
            <a:avLst/>
          </a:prstGeom>
        </p:spPr>
      </p:pic>
      <p:pic>
        <p:nvPicPr>
          <p:cNvPr id="13" name="圖片 12" descr="一張含有 盤 的圖片&#10;&#10;描述是以高可信度產生">
            <a:extLst>
              <a:ext uri="{FF2B5EF4-FFF2-40B4-BE49-F238E27FC236}">
                <a16:creationId xmlns:a16="http://schemas.microsoft.com/office/drawing/2014/main" id="{7C0F3771-BCED-460C-9B71-C7BBD2625C68}"/>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197090" y="2366010"/>
            <a:ext cx="925830" cy="925830"/>
          </a:xfrm>
          <a:prstGeom prst="rect">
            <a:avLst/>
          </a:prstGeom>
          <a:effectLst>
            <a:glow rad="101600">
              <a:schemeClr val="accent4">
                <a:satMod val="175000"/>
                <a:alpha val="40000"/>
              </a:schemeClr>
            </a:glow>
            <a:outerShdw blurRad="50800" dist="38100" dir="13500000" algn="br" rotWithShape="0">
              <a:prstClr val="black">
                <a:alpha val="40000"/>
              </a:prstClr>
            </a:outerShdw>
          </a:effectLst>
        </p:spPr>
      </p:pic>
      <p:pic>
        <p:nvPicPr>
          <p:cNvPr id="15" name="圖片 14" descr="一張含有 盤 的圖片&#10;&#10;描述是以高可信度產生">
            <a:extLst>
              <a:ext uri="{FF2B5EF4-FFF2-40B4-BE49-F238E27FC236}">
                <a16:creationId xmlns:a16="http://schemas.microsoft.com/office/drawing/2014/main" id="{929B02A5-B91E-4540-8DF6-076F21A375B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1645920"/>
            <a:ext cx="925830" cy="925830"/>
          </a:xfrm>
          <a:prstGeom prst="rect">
            <a:avLst/>
          </a:prstGeom>
        </p:spPr>
      </p:pic>
      <p:pic>
        <p:nvPicPr>
          <p:cNvPr id="17" name="圖片 16" descr="一張含有 盤 的圖片&#10;&#10;描述是以高可信度產生">
            <a:extLst>
              <a:ext uri="{FF2B5EF4-FFF2-40B4-BE49-F238E27FC236}">
                <a16:creationId xmlns:a16="http://schemas.microsoft.com/office/drawing/2014/main" id="{0FBD1405-EE2A-4296-AE02-59042C76A679}"/>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1645920"/>
            <a:ext cx="925830" cy="925830"/>
          </a:xfrm>
          <a:prstGeom prst="rect">
            <a:avLst/>
          </a:prstGeom>
        </p:spPr>
      </p:pic>
      <p:pic>
        <p:nvPicPr>
          <p:cNvPr id="21" name="圖片 20" descr="一張含有 盤 的圖片&#10;&#10;描述是以高可信度產生">
            <a:extLst>
              <a:ext uri="{FF2B5EF4-FFF2-40B4-BE49-F238E27FC236}">
                <a16:creationId xmlns:a16="http://schemas.microsoft.com/office/drawing/2014/main" id="{975A7C1B-032A-4A5A-8146-C66488DDA4A0}"/>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74658" y="1645920"/>
            <a:ext cx="925830" cy="925830"/>
          </a:xfrm>
          <a:prstGeom prst="rect">
            <a:avLst/>
          </a:prstGeom>
          <a:effectLst>
            <a:glow rad="101600">
              <a:schemeClr val="accent1">
                <a:satMod val="175000"/>
                <a:alpha val="40000"/>
              </a:schemeClr>
            </a:glow>
          </a:effectLst>
        </p:spPr>
      </p:pic>
      <p:pic>
        <p:nvPicPr>
          <p:cNvPr id="24" name="圖片 23" descr="一張含有 盤 的圖片&#10;&#10;描述是以高可信度產生">
            <a:extLst>
              <a:ext uri="{FF2B5EF4-FFF2-40B4-BE49-F238E27FC236}">
                <a16:creationId xmlns:a16="http://schemas.microsoft.com/office/drawing/2014/main" id="{E8F3A8AF-D9AE-455D-A081-EAB4C76F07D9}"/>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3646170"/>
            <a:ext cx="925830" cy="925830"/>
          </a:xfrm>
          <a:prstGeom prst="rect">
            <a:avLst/>
          </a:prstGeom>
        </p:spPr>
      </p:pic>
      <p:pic>
        <p:nvPicPr>
          <p:cNvPr id="25" name="圖片 24" descr="一張含有 盤 的圖片&#10;&#10;描述是以高可信度產生">
            <a:extLst>
              <a:ext uri="{FF2B5EF4-FFF2-40B4-BE49-F238E27FC236}">
                <a16:creationId xmlns:a16="http://schemas.microsoft.com/office/drawing/2014/main" id="{A1983CC1-9529-4949-A5BC-7CD3CD69CF72}"/>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605915" y="3646170"/>
            <a:ext cx="925830" cy="925830"/>
          </a:xfrm>
          <a:prstGeom prst="rect">
            <a:avLst/>
          </a:prstGeom>
        </p:spPr>
      </p:pic>
      <p:cxnSp>
        <p:nvCxnSpPr>
          <p:cNvPr id="31" name="直線單箭頭接點 30">
            <a:extLst>
              <a:ext uri="{FF2B5EF4-FFF2-40B4-BE49-F238E27FC236}">
                <a16:creationId xmlns:a16="http://schemas.microsoft.com/office/drawing/2014/main" id="{3D25BD35-5D03-4D47-A18B-2869F74B902C}"/>
              </a:ext>
            </a:extLst>
          </p:cNvPr>
          <p:cNvCxnSpPr>
            <a:cxnSpLocks/>
            <a:stCxn id="25" idx="3"/>
            <a:endCxn id="8" idx="1"/>
          </p:cNvCxnSpPr>
          <p:nvPr/>
        </p:nvCxnSpPr>
        <p:spPr>
          <a:xfrm flipV="1">
            <a:off x="2531745" y="4107180"/>
            <a:ext cx="401955" cy="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A4069546-8D22-48F5-BE31-262BEF2C10AC}"/>
              </a:ext>
            </a:extLst>
          </p:cNvPr>
          <p:cNvCxnSpPr>
            <a:stCxn id="21" idx="3"/>
            <a:endCxn id="13" idx="0"/>
          </p:cNvCxnSpPr>
          <p:nvPr/>
        </p:nvCxnSpPr>
        <p:spPr>
          <a:xfrm>
            <a:off x="3900488" y="2108835"/>
            <a:ext cx="3759517" cy="257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9C9DBCB-2FEF-4454-807E-EC506F37C649}"/>
              </a:ext>
            </a:extLst>
          </p:cNvPr>
          <p:cNvCxnSpPr/>
          <p:nvPr/>
        </p:nvCxnSpPr>
        <p:spPr>
          <a:xfrm>
            <a:off x="3421380" y="2571750"/>
            <a:ext cx="0" cy="127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8CCB4E-663B-479E-9F76-4C36C821AED6}"/>
              </a:ext>
            </a:extLst>
          </p:cNvPr>
          <p:cNvSpPr txBox="1"/>
          <p:nvPr/>
        </p:nvSpPr>
        <p:spPr>
          <a:xfrm>
            <a:off x="4450080" y="1798320"/>
            <a:ext cx="3086101" cy="307777"/>
          </a:xfrm>
          <a:prstGeom prst="rect">
            <a:avLst/>
          </a:prstGeom>
          <a:noFill/>
        </p:spPr>
        <p:txBody>
          <a:bodyPr wrap="none" rtlCol="0">
            <a:spAutoFit/>
          </a:bodyPr>
          <a:lstStyle/>
          <a:p>
            <a:r>
              <a:rPr lang="zh-TW" altLang="en-US" dirty="0"/>
              <a:t>透過 </a:t>
            </a:r>
            <a:r>
              <a:rPr lang="en-US" altLang="zh-TW" dirty="0"/>
              <a:t>Agent</a:t>
            </a:r>
            <a:r>
              <a:rPr lang="zh-TW" altLang="en-US" dirty="0"/>
              <a:t> 代替外部服務註冊及監控</a:t>
            </a:r>
          </a:p>
        </p:txBody>
      </p:sp>
      <p:sp>
        <p:nvSpPr>
          <p:cNvPr id="37" name="文字方塊 36">
            <a:extLst>
              <a:ext uri="{FF2B5EF4-FFF2-40B4-BE49-F238E27FC236}">
                <a16:creationId xmlns:a16="http://schemas.microsoft.com/office/drawing/2014/main" id="{9808E342-E7EF-413C-AF26-F7121E75431F}"/>
              </a:ext>
            </a:extLst>
          </p:cNvPr>
          <p:cNvSpPr txBox="1"/>
          <p:nvPr/>
        </p:nvSpPr>
        <p:spPr>
          <a:xfrm>
            <a:off x="1657390" y="2884765"/>
            <a:ext cx="1800493" cy="523220"/>
          </a:xfrm>
          <a:prstGeom prst="rect">
            <a:avLst/>
          </a:prstGeom>
          <a:noFill/>
        </p:spPr>
        <p:txBody>
          <a:bodyPr wrap="none" rtlCol="0">
            <a:spAutoFit/>
          </a:bodyPr>
          <a:lstStyle/>
          <a:p>
            <a:r>
              <a:rPr lang="zh-TW" altLang="en-US" dirty="0" smtClean="0"/>
              <a:t>將註冊及健康偵測的</a:t>
            </a:r>
            <a:endParaRPr lang="en-US" altLang="zh-TW" dirty="0" smtClean="0"/>
          </a:p>
          <a:p>
            <a:r>
              <a:rPr lang="zh-TW" altLang="en-US" dirty="0" smtClean="0"/>
              <a:t>結果</a:t>
            </a:r>
            <a:r>
              <a:rPr lang="zh-TW" altLang="en-US" dirty="0"/>
              <a:t>寫</a:t>
            </a:r>
            <a:r>
              <a:rPr lang="zh-TW" altLang="en-US" dirty="0" smtClean="0"/>
              <a:t>回 </a:t>
            </a:r>
            <a:r>
              <a:rPr lang="en-US" altLang="zh-TW" dirty="0" smtClean="0"/>
              <a:t>Consul</a:t>
            </a:r>
            <a:endParaRPr lang="zh-TW" altLang="en-US" dirty="0"/>
          </a:p>
        </p:txBody>
      </p:sp>
      <p:sp>
        <p:nvSpPr>
          <p:cNvPr id="2" name="圓角矩形圖說文字 1"/>
          <p:cNvSpPr/>
          <p:nvPr/>
        </p:nvSpPr>
        <p:spPr>
          <a:xfrm>
            <a:off x="3900488" y="388987"/>
            <a:ext cx="4914328" cy="1157506"/>
          </a:xfrm>
          <a:prstGeom prst="wedgeRoundRectCallout">
            <a:avLst>
              <a:gd name="adj1" fmla="val -57780"/>
              <a:gd name="adj2" fmla="val 520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smtClean="0"/>
              <a:t>可直接使用現有的 </a:t>
            </a:r>
            <a:r>
              <a:rPr lang="en-US" altLang="zh-TW" dirty="0" smtClean="0"/>
              <a:t>Consul</a:t>
            </a:r>
            <a:r>
              <a:rPr lang="zh-TW" altLang="en-US" dirty="0" smtClean="0"/>
              <a:t> </a:t>
            </a:r>
            <a:r>
              <a:rPr lang="en-US" altLang="zh-TW" dirty="0" smtClean="0"/>
              <a:t>Agent,</a:t>
            </a:r>
            <a:r>
              <a:rPr lang="zh-TW" altLang="en-US" dirty="0" smtClean="0"/>
              <a:t> 或是配置專屬 </a:t>
            </a:r>
            <a:r>
              <a:rPr lang="en-US" altLang="zh-TW" dirty="0" smtClean="0"/>
              <a:t>ESM</a:t>
            </a:r>
            <a:r>
              <a:rPr lang="zh-TW" altLang="en-US" dirty="0" smtClean="0"/>
              <a:t> </a:t>
            </a:r>
            <a:r>
              <a:rPr lang="en-US" altLang="zh-TW" dirty="0" smtClean="0"/>
              <a:t>(Consul External Service Monitor)</a:t>
            </a:r>
            <a:r>
              <a:rPr lang="zh-TW" altLang="en-US" dirty="0" smtClean="0"/>
              <a:t>。</a:t>
            </a:r>
            <a:endParaRPr lang="en-US" altLang="zh-TW" dirty="0" smtClean="0"/>
          </a:p>
          <a:p>
            <a:endParaRPr lang="en-US" dirty="0" smtClean="0"/>
          </a:p>
          <a:p>
            <a:r>
              <a:rPr lang="zh-TW" altLang="en-US" dirty="0" smtClean="0"/>
              <a:t>內部應用可以明確得知外部服務狀況，不需要</a:t>
            </a:r>
            <a:r>
              <a:rPr lang="zh-TW" altLang="en-US" dirty="0"/>
              <a:t> </a:t>
            </a:r>
            <a:r>
              <a:rPr lang="en-US" altLang="zh-TW" dirty="0" smtClean="0"/>
              <a:t>try</a:t>
            </a:r>
            <a:r>
              <a:rPr lang="zh-TW" altLang="en-US" dirty="0"/>
              <a:t> </a:t>
            </a:r>
            <a:r>
              <a:rPr lang="en-US" altLang="zh-TW" dirty="0" smtClean="0"/>
              <a:t>&amp;</a:t>
            </a:r>
            <a:r>
              <a:rPr lang="zh-TW" altLang="en-US" dirty="0"/>
              <a:t> </a:t>
            </a:r>
            <a:r>
              <a:rPr lang="en-US" altLang="zh-TW" dirty="0" smtClean="0"/>
              <a:t>error…</a:t>
            </a:r>
            <a:endParaRPr lang="en-US" dirty="0" smtClean="0"/>
          </a:p>
        </p:txBody>
      </p:sp>
    </p:spTree>
    <p:extLst>
      <p:ext uri="{BB962C8B-B14F-4D97-AF65-F5344CB8AC3E}">
        <p14:creationId xmlns:p14="http://schemas.microsoft.com/office/powerpoint/2010/main" val="162358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devops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959" y="550264"/>
            <a:ext cx="6407205" cy="36290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3598" y="4698031"/>
            <a:ext cx="6858000" cy="307777"/>
          </a:xfrm>
          <a:prstGeom prst="rect">
            <a:avLst/>
          </a:prstGeom>
        </p:spPr>
        <p:txBody>
          <a:bodyPr wrap="square">
            <a:spAutoFit/>
          </a:bodyPr>
          <a:lstStyle/>
          <a:p>
            <a:r>
              <a:rPr lang="en-US" dirty="0"/>
              <a:t>https://www.redmineup.com/pages/blog/devops-in-redmine</a:t>
            </a:r>
          </a:p>
        </p:txBody>
      </p:sp>
    </p:spTree>
    <p:extLst>
      <p:ext uri="{BB962C8B-B14F-4D97-AF65-F5344CB8AC3E}">
        <p14:creationId xmlns:p14="http://schemas.microsoft.com/office/powerpoint/2010/main" val="572639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2FF88E8-97C9-401D-86C3-08FF977F7A5D}"/>
              </a:ext>
            </a:extLst>
          </p:cNvPr>
          <p:cNvSpPr txBox="1"/>
          <p:nvPr/>
        </p:nvSpPr>
        <p:spPr>
          <a:xfrm>
            <a:off x="457200" y="4671060"/>
            <a:ext cx="3946914" cy="307777"/>
          </a:xfrm>
          <a:prstGeom prst="rect">
            <a:avLst/>
          </a:prstGeom>
          <a:noFill/>
        </p:spPr>
        <p:txBody>
          <a:bodyPr wrap="none" rtlCol="0">
            <a:spAutoFit/>
          </a:bodyPr>
          <a:lstStyle/>
          <a:p>
            <a:r>
              <a:rPr lang="en-US" altLang="zh-TW" dirty="0"/>
              <a:t>https://www.consul.io/docs/guides/external.html</a:t>
            </a:r>
            <a:endParaRPr lang="zh-TW" altLang="en-US" dirty="0"/>
          </a:p>
        </p:txBody>
      </p:sp>
      <p:pic>
        <p:nvPicPr>
          <p:cNvPr id="6" name="圖片 5">
            <a:extLst>
              <a:ext uri="{FF2B5EF4-FFF2-40B4-BE49-F238E27FC236}">
                <a16:creationId xmlns:a16="http://schemas.microsoft.com/office/drawing/2014/main" id="{86BA621C-80BB-42D7-BFD4-A34B3D2A6FD9}"/>
              </a:ext>
            </a:extLst>
          </p:cNvPr>
          <p:cNvPicPr>
            <a:picLocks noChangeAspect="1"/>
          </p:cNvPicPr>
          <p:nvPr/>
        </p:nvPicPr>
        <p:blipFill>
          <a:blip r:embed="rId2"/>
          <a:stretch>
            <a:fillRect/>
          </a:stretch>
        </p:blipFill>
        <p:spPr>
          <a:xfrm>
            <a:off x="0" y="589841"/>
            <a:ext cx="9144000" cy="3963818"/>
          </a:xfrm>
          <a:prstGeom prst="rect">
            <a:avLst/>
          </a:prstGeom>
        </p:spPr>
      </p:pic>
    </p:spTree>
    <p:extLst>
      <p:ext uri="{BB962C8B-B14F-4D97-AF65-F5344CB8AC3E}">
        <p14:creationId xmlns:p14="http://schemas.microsoft.com/office/powerpoint/2010/main" val="1986455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問題</a:t>
            </a:r>
            <a:r>
              <a:rPr lang="en-US" altLang="zh-TW" dirty="0" smtClean="0"/>
              <a:t>4: </a:t>
            </a:r>
            <a:r>
              <a:rPr lang="zh-TW" altLang="en-US" dirty="0" smtClean="0"/>
              <a:t>如何發現 </a:t>
            </a:r>
            <a:r>
              <a:rPr lang="en-US" altLang="zh-TW" dirty="0" smtClean="0"/>
              <a:t>“</a:t>
            </a:r>
            <a:r>
              <a:rPr lang="zh-TW" altLang="en-US" dirty="0" smtClean="0"/>
              <a:t>服務發現</a:t>
            </a:r>
            <a:r>
              <a:rPr lang="en-US" altLang="zh-TW" dirty="0" smtClean="0"/>
              <a:t>”</a:t>
            </a:r>
            <a:r>
              <a:rPr lang="zh-TW" altLang="en-US" dirty="0" smtClean="0"/>
              <a:t> 服務</a:t>
            </a:r>
            <a:r>
              <a:rPr lang="en-US" altLang="zh-TW" dirty="0" smtClean="0"/>
              <a:t>?</a:t>
            </a:r>
            <a:endParaRPr lang="en-US" dirty="0"/>
          </a:p>
        </p:txBody>
      </p:sp>
      <p:sp>
        <p:nvSpPr>
          <p:cNvPr id="6" name="文字版面配置區 5"/>
          <p:cNvSpPr>
            <a:spLocks noGrp="1"/>
          </p:cNvSpPr>
          <p:nvPr>
            <p:ph type="body" idx="1"/>
          </p:nvPr>
        </p:nvSpPr>
        <p:spPr/>
        <p:txBody>
          <a:bodyPr/>
          <a:lstStyle/>
          <a:p>
            <a:r>
              <a:rPr lang="zh-TW" altLang="en-US" dirty="0" smtClean="0"/>
              <a:t>一般做法</a:t>
            </a:r>
            <a:endParaRPr lang="en-US" altLang="zh-TW" dirty="0" smtClean="0"/>
          </a:p>
          <a:p>
            <a:pPr lvl="1"/>
            <a:r>
              <a:rPr lang="zh-TW" altLang="en-US" dirty="0" smtClean="0"/>
              <a:t>透過 </a:t>
            </a:r>
            <a:r>
              <a:rPr lang="en-US" altLang="zh-TW" dirty="0" smtClean="0"/>
              <a:t>DNS</a:t>
            </a:r>
          </a:p>
          <a:p>
            <a:pPr lvl="1"/>
            <a:r>
              <a:rPr lang="zh-TW" altLang="en-US" dirty="0" smtClean="0"/>
              <a:t>透過</a:t>
            </a:r>
            <a:r>
              <a:rPr lang="zh-TW" altLang="en-US" dirty="0"/>
              <a:t> </a:t>
            </a:r>
            <a:r>
              <a:rPr lang="en-US" altLang="zh-TW" dirty="0" err="1" smtClean="0"/>
              <a:t>Config</a:t>
            </a:r>
            <a:r>
              <a:rPr lang="en-US" altLang="zh-TW" dirty="0"/>
              <a:t> </a:t>
            </a:r>
            <a:r>
              <a:rPr lang="en-US" altLang="zh-TW" dirty="0" smtClean="0"/>
              <a:t>(Docker </a:t>
            </a:r>
            <a:r>
              <a:rPr lang="zh-TW" altLang="en-US" dirty="0" smtClean="0"/>
              <a:t>可透過 </a:t>
            </a:r>
            <a:r>
              <a:rPr lang="en-US" altLang="zh-TW" dirty="0" smtClean="0"/>
              <a:t>$ENV)</a:t>
            </a:r>
          </a:p>
          <a:p>
            <a:pPr lvl="1"/>
            <a:endParaRPr lang="en-US" altLang="zh-TW" dirty="0"/>
          </a:p>
          <a:p>
            <a:r>
              <a:rPr lang="zh-TW" altLang="en-US" dirty="0" smtClean="0"/>
              <a:t>微服務的作法</a:t>
            </a:r>
            <a:endParaRPr lang="en-US" altLang="zh-TW" dirty="0"/>
          </a:p>
          <a:p>
            <a:pPr lvl="1"/>
            <a:r>
              <a:rPr lang="en-US" altLang="zh-TW" dirty="0" err="1" smtClean="0"/>
              <a:t>SideCar</a:t>
            </a:r>
            <a:r>
              <a:rPr lang="en-US" altLang="zh-TW" dirty="0" smtClean="0"/>
              <a:t> (</a:t>
            </a:r>
            <a:r>
              <a:rPr lang="zh-TW" altLang="en-US" dirty="0" smtClean="0"/>
              <a:t>在每個 </a:t>
            </a:r>
            <a:r>
              <a:rPr lang="en-US" altLang="zh-TW" dirty="0" smtClean="0"/>
              <a:t>Node </a:t>
            </a:r>
            <a:r>
              <a:rPr lang="zh-TW" altLang="en-US" dirty="0" smtClean="0"/>
              <a:t>都建置 </a:t>
            </a:r>
            <a:r>
              <a:rPr lang="en-US" altLang="zh-TW" dirty="0"/>
              <a:t>Consul</a:t>
            </a:r>
            <a:r>
              <a:rPr lang="zh-TW" altLang="en-US" dirty="0"/>
              <a:t> </a:t>
            </a:r>
            <a:r>
              <a:rPr lang="en-US" altLang="zh-TW" dirty="0" smtClean="0"/>
              <a:t>Client)</a:t>
            </a:r>
            <a:endParaRPr lang="en-US" dirty="0"/>
          </a:p>
        </p:txBody>
      </p:sp>
    </p:spTree>
    <p:extLst>
      <p:ext uri="{BB962C8B-B14F-4D97-AF65-F5344CB8AC3E}">
        <p14:creationId xmlns:p14="http://schemas.microsoft.com/office/powerpoint/2010/main" val="561753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consul.io/assets/images/consul-arch-420ce0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37" y="173371"/>
            <a:ext cx="4553752" cy="472095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5760" y="4702630"/>
            <a:ext cx="4394152" cy="523220"/>
          </a:xfrm>
          <a:prstGeom prst="rect">
            <a:avLst/>
          </a:prstGeom>
          <a:noFill/>
        </p:spPr>
        <p:txBody>
          <a:bodyPr wrap="none" rtlCol="0">
            <a:spAutoFit/>
          </a:bodyPr>
          <a:lstStyle/>
          <a:p>
            <a:r>
              <a:rPr lang="en-US" dirty="0">
                <a:hlinkClick r:id="rId3"/>
              </a:rPr>
              <a:t>https://</a:t>
            </a:r>
            <a:r>
              <a:rPr lang="en-US" dirty="0" smtClean="0">
                <a:hlinkClick r:id="rId3"/>
              </a:rPr>
              <a:t>www.consul.io/docs/internals/architecture.html</a:t>
            </a:r>
            <a:endParaRPr lang="en-US" dirty="0" smtClean="0"/>
          </a:p>
          <a:p>
            <a:endParaRPr lang="en-US" dirty="0"/>
          </a:p>
        </p:txBody>
      </p:sp>
      <p:sp>
        <p:nvSpPr>
          <p:cNvPr id="6" name="文字方塊 5"/>
          <p:cNvSpPr txBox="1"/>
          <p:nvPr/>
        </p:nvSpPr>
        <p:spPr>
          <a:xfrm>
            <a:off x="4918891" y="690880"/>
            <a:ext cx="2119491" cy="307777"/>
          </a:xfrm>
          <a:prstGeom prst="rect">
            <a:avLst/>
          </a:prstGeom>
          <a:noFill/>
        </p:spPr>
        <p:txBody>
          <a:bodyPr wrap="none" rtlCol="0">
            <a:spAutoFit/>
          </a:bodyPr>
          <a:lstStyle/>
          <a:p>
            <a:r>
              <a:rPr lang="en-US" dirty="0" smtClean="0"/>
              <a:t>Client: </a:t>
            </a:r>
            <a:r>
              <a:rPr lang="zh-TW" altLang="en-US" dirty="0"/>
              <a:t>只</a:t>
            </a:r>
            <a:r>
              <a:rPr lang="zh-TW" altLang="en-US" dirty="0" smtClean="0"/>
              <a:t>受理 </a:t>
            </a:r>
            <a:r>
              <a:rPr lang="en-US" altLang="zh-TW" dirty="0" smtClean="0"/>
              <a:t>RPC</a:t>
            </a:r>
            <a:r>
              <a:rPr lang="zh-TW" altLang="en-US" dirty="0" smtClean="0"/>
              <a:t> 呼叫</a:t>
            </a:r>
            <a:endParaRPr lang="en-US" dirty="0"/>
          </a:p>
        </p:txBody>
      </p:sp>
      <p:sp>
        <p:nvSpPr>
          <p:cNvPr id="8" name="文字方塊 7"/>
          <p:cNvSpPr txBox="1"/>
          <p:nvPr/>
        </p:nvSpPr>
        <p:spPr>
          <a:xfrm>
            <a:off x="4918891" y="1590040"/>
            <a:ext cx="2188420" cy="523220"/>
          </a:xfrm>
          <a:prstGeom prst="rect">
            <a:avLst/>
          </a:prstGeom>
          <a:noFill/>
        </p:spPr>
        <p:txBody>
          <a:bodyPr wrap="none" rtlCol="0">
            <a:spAutoFit/>
          </a:bodyPr>
          <a:lstStyle/>
          <a:p>
            <a:r>
              <a:rPr lang="en-US" altLang="zh-TW" dirty="0" smtClean="0"/>
              <a:t>Server: </a:t>
            </a:r>
            <a:r>
              <a:rPr lang="zh-TW" altLang="en-US" dirty="0" smtClean="0"/>
              <a:t>受理 </a:t>
            </a:r>
            <a:r>
              <a:rPr lang="en-US" altLang="zh-TW" dirty="0" smtClean="0"/>
              <a:t>RPC</a:t>
            </a:r>
            <a:r>
              <a:rPr lang="zh-TW" altLang="en-US" dirty="0" smtClean="0"/>
              <a:t> 且負責</a:t>
            </a:r>
            <a:endParaRPr lang="en-US" altLang="zh-TW" dirty="0" smtClean="0"/>
          </a:p>
          <a:p>
            <a:r>
              <a:rPr lang="zh-TW" altLang="en-US" dirty="0" smtClean="0"/>
              <a:t>儲存與同步資料</a:t>
            </a:r>
            <a:endParaRPr lang="en-US" dirty="0"/>
          </a:p>
        </p:txBody>
      </p:sp>
      <p:sp>
        <p:nvSpPr>
          <p:cNvPr id="2" name="雲朵形 1"/>
          <p:cNvSpPr/>
          <p:nvPr/>
        </p:nvSpPr>
        <p:spPr>
          <a:xfrm>
            <a:off x="5223203" y="2314738"/>
            <a:ext cx="3630358" cy="224158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我必須知道 </a:t>
            </a:r>
            <a:r>
              <a:rPr lang="en-US" altLang="zh-TW" dirty="0" smtClean="0"/>
              <a:t>Consul Client / Server </a:t>
            </a:r>
            <a:r>
              <a:rPr lang="zh-TW" altLang="en-US" dirty="0" smtClean="0"/>
              <a:t>的 </a:t>
            </a:r>
            <a:r>
              <a:rPr lang="en-US" altLang="zh-TW" dirty="0" smtClean="0"/>
              <a:t>URL</a:t>
            </a:r>
            <a:r>
              <a:rPr lang="zh-TW" altLang="en-US" dirty="0" smtClean="0"/>
              <a:t> 才能呼叫啊</a:t>
            </a:r>
            <a:r>
              <a:rPr lang="en-US" altLang="zh-TW" dirty="0" smtClean="0"/>
              <a:t>..</a:t>
            </a:r>
            <a:endParaRPr lang="en-US" dirty="0"/>
          </a:p>
        </p:txBody>
      </p:sp>
    </p:spTree>
    <p:extLst>
      <p:ext uri="{BB962C8B-B14F-4D97-AF65-F5344CB8AC3E}">
        <p14:creationId xmlns:p14="http://schemas.microsoft.com/office/powerpoint/2010/main" val="41487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406"/>
          <a:stretch/>
        </p:blipFill>
        <p:spPr>
          <a:xfrm>
            <a:off x="386661" y="1809750"/>
            <a:ext cx="8404914" cy="1524000"/>
          </a:xfrm>
          <a:prstGeom prst="rect">
            <a:avLst/>
          </a:prstGeom>
        </p:spPr>
      </p:pic>
    </p:spTree>
    <p:extLst>
      <p:ext uri="{BB962C8B-B14F-4D97-AF65-F5344CB8AC3E}">
        <p14:creationId xmlns:p14="http://schemas.microsoft.com/office/powerpoint/2010/main" val="2350407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consul.io/assets/images/consul-arch-420ce04a.png"/>
          <p:cNvPicPr>
            <a:picLocks noChangeAspect="1" noChangeArrowheads="1"/>
          </p:cNvPicPr>
          <p:nvPr/>
        </p:nvPicPr>
        <p:blipFill rotWithShape="1">
          <a:blip r:embed="rId2">
            <a:extLst>
              <a:ext uri="{28A0092B-C50C-407E-A947-70E740481C1C}">
                <a14:useLocalDpi xmlns:a14="http://schemas.microsoft.com/office/drawing/2010/main" val="0"/>
              </a:ext>
            </a:extLst>
          </a:blip>
          <a:srcRect b="69399"/>
          <a:stretch/>
        </p:blipFill>
        <p:spPr bwMode="auto">
          <a:xfrm>
            <a:off x="894224" y="2143509"/>
            <a:ext cx="7654835" cy="24284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637280" y="650240"/>
            <a:ext cx="2179320" cy="33528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矩形 7"/>
          <p:cNvSpPr/>
          <p:nvPr/>
        </p:nvSpPr>
        <p:spPr>
          <a:xfrm>
            <a:off x="3809781" y="908944"/>
            <a:ext cx="1823720" cy="9093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Service A #1</a:t>
            </a:r>
            <a:endParaRPr lang="en-US" dirty="0"/>
          </a:p>
        </p:txBody>
      </p:sp>
      <p:cxnSp>
        <p:nvCxnSpPr>
          <p:cNvPr id="10" name="直線單箭頭接點 9"/>
          <p:cNvCxnSpPr>
            <a:stCxn id="8" idx="2"/>
          </p:cNvCxnSpPr>
          <p:nvPr/>
        </p:nvCxnSpPr>
        <p:spPr>
          <a:xfrm>
            <a:off x="4721641" y="1818264"/>
            <a:ext cx="0" cy="1057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41961" y="2253404"/>
            <a:ext cx="1824538" cy="307777"/>
          </a:xfrm>
          <a:prstGeom prst="rect">
            <a:avLst/>
          </a:prstGeom>
          <a:solidFill>
            <a:schemeClr val="bg1"/>
          </a:solidFill>
        </p:spPr>
        <p:txBody>
          <a:bodyPr wrap="none" rtlCol="0">
            <a:spAutoFit/>
          </a:bodyPr>
          <a:lstStyle/>
          <a:p>
            <a:r>
              <a:rPr lang="en-US" dirty="0" smtClean="0"/>
              <a:t>http://127.0.0.1:8300</a:t>
            </a:r>
            <a:endParaRPr lang="en-US" dirty="0"/>
          </a:p>
        </p:txBody>
      </p:sp>
      <p:sp>
        <p:nvSpPr>
          <p:cNvPr id="12" name="文字方塊 11"/>
          <p:cNvSpPr txBox="1"/>
          <p:nvPr/>
        </p:nvSpPr>
        <p:spPr>
          <a:xfrm>
            <a:off x="5908040" y="868680"/>
            <a:ext cx="3183885" cy="954107"/>
          </a:xfrm>
          <a:prstGeom prst="rect">
            <a:avLst/>
          </a:prstGeom>
          <a:noFill/>
        </p:spPr>
        <p:txBody>
          <a:bodyPr wrap="none" rtlCol="0">
            <a:spAutoFit/>
          </a:bodyPr>
          <a:lstStyle/>
          <a:p>
            <a:r>
              <a:rPr lang="zh-TW" altLang="en-US" dirty="0" smtClean="0"/>
              <a:t>每個 </a:t>
            </a:r>
            <a:r>
              <a:rPr lang="en-US" altLang="zh-TW" dirty="0" smtClean="0"/>
              <a:t>Node</a:t>
            </a:r>
            <a:r>
              <a:rPr lang="zh-TW" altLang="en-US" dirty="0" smtClean="0"/>
              <a:t> 都配置一個專屬的 </a:t>
            </a:r>
            <a:r>
              <a:rPr lang="en-US" altLang="zh-TW" dirty="0" smtClean="0"/>
              <a:t>Client,</a:t>
            </a:r>
          </a:p>
          <a:p>
            <a:r>
              <a:rPr lang="zh-TW" altLang="en-US" dirty="0" smtClean="0"/>
              <a:t>稱為</a:t>
            </a:r>
            <a:r>
              <a:rPr lang="zh-TW" altLang="en-US" dirty="0"/>
              <a:t> </a:t>
            </a:r>
            <a:r>
              <a:rPr lang="en-US" altLang="zh-TW" dirty="0" err="1" smtClean="0"/>
              <a:t>SideCar</a:t>
            </a:r>
            <a:r>
              <a:rPr lang="zh-TW" altLang="en-US" dirty="0" smtClean="0"/>
              <a:t> 模式</a:t>
            </a:r>
            <a:endParaRPr lang="en-US" altLang="zh-TW" dirty="0" smtClean="0"/>
          </a:p>
          <a:p>
            <a:endParaRPr lang="en-US" dirty="0"/>
          </a:p>
          <a:p>
            <a:r>
              <a:rPr lang="zh-TW" altLang="en-US" dirty="0" smtClean="0"/>
              <a:t>不用找，直接到 </a:t>
            </a:r>
            <a:r>
              <a:rPr lang="en-US" altLang="zh-TW" dirty="0" smtClean="0"/>
              <a:t>127.0.0.1</a:t>
            </a:r>
            <a:r>
              <a:rPr lang="zh-TW" altLang="en-US" dirty="0" smtClean="0"/>
              <a:t> 就可以了</a:t>
            </a:r>
            <a:r>
              <a:rPr lang="en-US" altLang="zh-TW" dirty="0" smtClean="0"/>
              <a:t>!!</a:t>
            </a:r>
            <a:endParaRPr lang="en-US" dirty="0"/>
          </a:p>
        </p:txBody>
      </p:sp>
      <p:pic>
        <p:nvPicPr>
          <p:cNvPr id="2050" name="Picture 2" descr="ãsidecar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37" y="453663"/>
            <a:ext cx="1784985" cy="168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en-US" altLang="zh-TW" dirty="0" smtClean="0"/>
              <a:t>Next…</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01277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需求</a:t>
            </a:r>
            <a:r>
              <a:rPr lang="en-US" altLang="zh-TW" dirty="0" smtClean="0"/>
              <a:t>5:</a:t>
            </a:r>
            <a:r>
              <a:rPr lang="zh-TW" altLang="en-US" dirty="0" smtClean="0"/>
              <a:t> </a:t>
            </a:r>
            <a:r>
              <a:rPr lang="zh-TW" altLang="en-US" dirty="0"/>
              <a:t>如何避免 </a:t>
            </a:r>
            <a:r>
              <a:rPr lang="en-US" altLang="zh-TW" dirty="0"/>
              <a:t>“</a:t>
            </a:r>
            <a:r>
              <a:rPr lang="zh-TW" altLang="en-US" dirty="0"/>
              <a:t>侵入式</a:t>
            </a:r>
            <a:r>
              <a:rPr lang="en-US" altLang="zh-TW" dirty="0"/>
              <a:t>”</a:t>
            </a:r>
            <a:r>
              <a:rPr lang="zh-TW" altLang="en-US" dirty="0"/>
              <a:t> 的更新問題</a:t>
            </a:r>
            <a:r>
              <a:rPr lang="en-US" altLang="zh-TW" dirty="0"/>
              <a:t>?</a:t>
            </a:r>
            <a:endParaRPr lang="en-US" dirty="0"/>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1005332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Again: Different?</a:t>
            </a:r>
          </a:p>
        </p:txBody>
      </p:sp>
      <p:sp>
        <p:nvSpPr>
          <p:cNvPr id="6" name="文字版面配置區 5"/>
          <p:cNvSpPr>
            <a:spLocks noGrp="1"/>
          </p:cNvSpPr>
          <p:nvPr>
            <p:ph type="body" idx="1"/>
          </p:nvPr>
        </p:nvSpPr>
        <p:spPr/>
        <p:txBody>
          <a:bodyPr/>
          <a:lstStyle/>
          <a:p>
            <a:endParaRPr lang="en-US"/>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2" y="2730227"/>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中心化的架構，多了一個服務需要顧及 </a:t>
            </a:r>
            <a:r>
              <a:rPr lang="en-US" altLang="zh-TW" dirty="0"/>
              <a:t>HA</a:t>
            </a:r>
            <a:r>
              <a:rPr lang="zh-TW" altLang="en-US" dirty="0"/>
              <a:t> </a:t>
            </a:r>
            <a:r>
              <a:rPr lang="en-US" altLang="zh-TW" dirty="0"/>
              <a:t>(</a:t>
            </a:r>
            <a:r>
              <a:rPr lang="zh-TW" altLang="en-US" dirty="0"/>
              <a:t>單點失敗的風險</a:t>
            </a:r>
            <a:r>
              <a:rPr lang="en-US" altLang="zh-TW" dirty="0"/>
              <a:t>)</a:t>
            </a:r>
            <a:r>
              <a:rPr lang="zh-TW" altLang="en-US" dirty="0"/>
              <a:t>；同時也隱含了效能瓶頸的風險。</a:t>
            </a:r>
            <a:endParaRPr lang="en-US" dirty="0"/>
          </a:p>
        </p:txBody>
      </p:sp>
      <p:sp>
        <p:nvSpPr>
          <p:cNvPr id="11" name="圓角矩形圖說文字 10"/>
          <p:cNvSpPr/>
          <p:nvPr/>
        </p:nvSpPr>
        <p:spPr>
          <a:xfrm>
            <a:off x="6609163" y="2269136"/>
            <a:ext cx="2095283" cy="887208"/>
          </a:xfrm>
          <a:prstGeom prst="wedgeRoundRectCallout">
            <a:avLst>
              <a:gd name="adj1" fmla="val -52530"/>
              <a:gd name="adj2" fmla="val -6009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去中心化的架構，點對點的通訊，沒有單點失敗與效能瓶頸的風險。</a:t>
            </a:r>
            <a:endParaRPr lang="en-US" dirty="0"/>
          </a:p>
        </p:txBody>
      </p:sp>
      <p:sp>
        <p:nvSpPr>
          <p:cNvPr id="12" name="圓角矩形圖說文字 11"/>
          <p:cNvSpPr/>
          <p:nvPr/>
        </p:nvSpPr>
        <p:spPr>
          <a:xfrm>
            <a:off x="329182" y="3811073"/>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非侵入式的架構，升級及維護都非常容易，相容性高不易出錯。</a:t>
            </a:r>
            <a:endParaRPr lang="en-US" dirty="0"/>
          </a:p>
        </p:txBody>
      </p:sp>
      <p:sp>
        <p:nvSpPr>
          <p:cNvPr id="13" name="圓角矩形圖說文字 12"/>
          <p:cNvSpPr/>
          <p:nvPr/>
        </p:nvSpPr>
        <p:spPr>
          <a:xfrm>
            <a:off x="6505302" y="3545217"/>
            <a:ext cx="2095283" cy="991759"/>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侵入式的架構，升級需要重新部署應用程式，需要經過大量測試，升級失敗的風險高。</a:t>
            </a:r>
            <a:endParaRPr lang="en-US" dirty="0"/>
          </a:p>
        </p:txBody>
      </p:sp>
    </p:spTree>
    <p:extLst>
      <p:ext uri="{BB962C8B-B14F-4D97-AF65-F5344CB8AC3E}">
        <p14:creationId xmlns:p14="http://schemas.microsoft.com/office/powerpoint/2010/main" val="7885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ç¸éåç"/>
          <p:cNvPicPr>
            <a:picLocks noChangeAspect="1" noChangeArrowheads="1"/>
          </p:cNvPicPr>
          <p:nvPr/>
        </p:nvPicPr>
        <p:blipFill rotWithShape="1">
          <a:blip r:embed="rId2">
            <a:extLst>
              <a:ext uri="{28A0092B-C50C-407E-A947-70E740481C1C}">
                <a14:useLocalDpi xmlns:a14="http://schemas.microsoft.com/office/drawing/2010/main" val="0"/>
              </a:ext>
            </a:extLst>
          </a:blip>
          <a:srcRect t="7445"/>
          <a:stretch/>
        </p:blipFill>
        <p:spPr bwMode="auto">
          <a:xfrm>
            <a:off x="1404819" y="177655"/>
            <a:ext cx="6113145" cy="441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思考</a:t>
            </a:r>
            <a:r>
              <a:rPr lang="en-US" altLang="zh-TW" dirty="0"/>
              <a:t>:</a:t>
            </a:r>
            <a:r>
              <a:rPr lang="zh-TW" altLang="en-US" dirty="0"/>
              <a:t> 如果每台 </a:t>
            </a:r>
            <a:r>
              <a:rPr lang="en-US" altLang="zh-TW" dirty="0"/>
              <a:t>server</a:t>
            </a:r>
            <a:r>
              <a:rPr lang="zh-TW" altLang="en-US" dirty="0"/>
              <a:t> 都有 </a:t>
            </a:r>
            <a:r>
              <a:rPr lang="en-US" altLang="zh-TW" dirty="0"/>
              <a:t>LB</a:t>
            </a:r>
            <a:r>
              <a:rPr lang="zh-TW" altLang="en-US" dirty="0"/>
              <a:t> </a:t>
            </a:r>
            <a:r>
              <a:rPr lang="en-US" altLang="zh-TW" dirty="0"/>
              <a:t>+</a:t>
            </a:r>
            <a:r>
              <a:rPr lang="zh-TW" altLang="en-US" dirty="0"/>
              <a:t> </a:t>
            </a:r>
            <a:r>
              <a:rPr lang="en-US" altLang="zh-TW" dirty="0"/>
              <a:t>RP</a:t>
            </a:r>
            <a:r>
              <a:rPr lang="zh-TW" altLang="en-US" dirty="0"/>
              <a:t> </a:t>
            </a:r>
            <a:r>
              <a:rPr lang="en-US" altLang="zh-TW" dirty="0"/>
              <a:t>?</a:t>
            </a:r>
            <a:endParaRPr lang="en-US" dirty="0"/>
          </a:p>
        </p:txBody>
      </p:sp>
      <p:sp>
        <p:nvSpPr>
          <p:cNvPr id="7" name="矩形 6"/>
          <p:cNvSpPr/>
          <p:nvPr/>
        </p:nvSpPr>
        <p:spPr>
          <a:xfrm>
            <a:off x="517289"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矩形 7"/>
          <p:cNvSpPr/>
          <p:nvPr/>
        </p:nvSpPr>
        <p:spPr>
          <a:xfrm>
            <a:off x="5050101"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圓角矩形 8"/>
          <p:cNvSpPr/>
          <p:nvPr/>
        </p:nvSpPr>
        <p:spPr>
          <a:xfrm>
            <a:off x="705394"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A</a:t>
            </a:r>
            <a:endParaRPr lang="en-US" dirty="0"/>
          </a:p>
        </p:txBody>
      </p:sp>
      <p:sp>
        <p:nvSpPr>
          <p:cNvPr id="10" name="矩形 9"/>
          <p:cNvSpPr/>
          <p:nvPr/>
        </p:nvSpPr>
        <p:spPr>
          <a:xfrm>
            <a:off x="103457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Proxy</a:t>
            </a:r>
          </a:p>
          <a:p>
            <a:pPr algn="ctr"/>
            <a:r>
              <a:rPr lang="en-US" altLang="zh-TW" sz="1050" dirty="0" smtClean="0"/>
              <a:t>(Registry Aware)</a:t>
            </a:r>
            <a:endParaRPr lang="en-US" sz="1050" dirty="0" smtClean="0"/>
          </a:p>
        </p:txBody>
      </p:sp>
      <p:sp>
        <p:nvSpPr>
          <p:cNvPr id="11" name="矩形 10"/>
          <p:cNvSpPr/>
          <p:nvPr/>
        </p:nvSpPr>
        <p:spPr>
          <a:xfrm>
            <a:off x="233563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sp>
        <p:nvSpPr>
          <p:cNvPr id="12" name="圓角矩形 11"/>
          <p:cNvSpPr/>
          <p:nvPr/>
        </p:nvSpPr>
        <p:spPr>
          <a:xfrm>
            <a:off x="5293070"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B</a:t>
            </a:r>
            <a:endParaRPr lang="en-US" dirty="0"/>
          </a:p>
        </p:txBody>
      </p:sp>
      <p:sp>
        <p:nvSpPr>
          <p:cNvPr id="14" name="矩形 13"/>
          <p:cNvSpPr/>
          <p:nvPr/>
        </p:nvSpPr>
        <p:spPr>
          <a:xfrm>
            <a:off x="692331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cxnSp>
        <p:nvCxnSpPr>
          <p:cNvPr id="16" name="肘形接點 15"/>
          <p:cNvCxnSpPr>
            <a:stCxn id="10" idx="2"/>
            <a:endCxn id="14" idx="2"/>
          </p:cNvCxnSpPr>
          <p:nvPr/>
        </p:nvCxnSpPr>
        <p:spPr>
          <a:xfrm rot="16200000" flipH="1">
            <a:off x="4556325" y="598280"/>
            <a:ext cx="12700" cy="5888736"/>
          </a:xfrm>
          <a:prstGeom prst="bentConnector3">
            <a:avLst>
              <a:gd name="adj1" fmla="val 3322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161830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4" idx="0"/>
          </p:cNvCxnSpPr>
          <p:nvPr/>
        </p:nvCxnSpPr>
        <p:spPr>
          <a:xfrm flipV="1">
            <a:off x="7500693" y="2309513"/>
            <a:ext cx="635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17290" y="4248042"/>
            <a:ext cx="8365452"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Service </a:t>
            </a:r>
            <a:r>
              <a:rPr lang="en-US" dirty="0" smtClean="0"/>
              <a:t>Discovery (Registry + Configuration)</a:t>
            </a:r>
            <a:endParaRPr lang="en-US" dirty="0"/>
          </a:p>
        </p:txBody>
      </p:sp>
      <p:cxnSp>
        <p:nvCxnSpPr>
          <p:cNvPr id="25" name="直線單箭頭接點 24"/>
          <p:cNvCxnSpPr/>
          <p:nvPr/>
        </p:nvCxnSpPr>
        <p:spPr>
          <a:xfrm>
            <a:off x="1436914" y="3548999"/>
            <a:ext cx="0" cy="69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536192" y="2290917"/>
            <a:ext cx="1178528" cy="307777"/>
          </a:xfrm>
          <a:prstGeom prst="rect">
            <a:avLst/>
          </a:prstGeom>
          <a:noFill/>
        </p:spPr>
        <p:txBody>
          <a:bodyPr wrap="none" rtlCol="0">
            <a:spAutoFit/>
          </a:bodyPr>
          <a:lstStyle/>
          <a:p>
            <a:r>
              <a:rPr lang="en-US" dirty="0"/>
              <a:t>127.0.0.1:80</a:t>
            </a:r>
          </a:p>
        </p:txBody>
      </p:sp>
      <p:sp>
        <p:nvSpPr>
          <p:cNvPr id="27" name="文字方塊 26"/>
          <p:cNvSpPr txBox="1"/>
          <p:nvPr/>
        </p:nvSpPr>
        <p:spPr>
          <a:xfrm>
            <a:off x="1536192" y="2640439"/>
            <a:ext cx="1377300" cy="307777"/>
          </a:xfrm>
          <a:prstGeom prst="rect">
            <a:avLst/>
          </a:prstGeom>
          <a:noFill/>
        </p:spPr>
        <p:txBody>
          <a:bodyPr wrap="none" rtlCol="0">
            <a:spAutoFit/>
          </a:bodyPr>
          <a:lstStyle/>
          <a:p>
            <a:r>
              <a:rPr lang="en-US" dirty="0"/>
              <a:t>127.0.0.1:8000</a:t>
            </a:r>
          </a:p>
        </p:txBody>
      </p:sp>
      <p:sp>
        <p:nvSpPr>
          <p:cNvPr id="28" name="文字方塊 27"/>
          <p:cNvSpPr txBox="1"/>
          <p:nvPr/>
        </p:nvSpPr>
        <p:spPr>
          <a:xfrm>
            <a:off x="5881624" y="3548999"/>
            <a:ext cx="1675459" cy="307777"/>
          </a:xfrm>
          <a:prstGeom prst="rect">
            <a:avLst/>
          </a:prstGeom>
          <a:noFill/>
        </p:spPr>
        <p:txBody>
          <a:bodyPr wrap="none" rtlCol="0">
            <a:spAutoFit/>
          </a:bodyPr>
          <a:lstStyle/>
          <a:p>
            <a:r>
              <a:rPr lang="en-US" dirty="0"/>
              <a:t>192.168.0.91:9527</a:t>
            </a:r>
          </a:p>
        </p:txBody>
      </p:sp>
      <p:sp>
        <p:nvSpPr>
          <p:cNvPr id="29" name="文字方塊 28"/>
          <p:cNvSpPr txBox="1"/>
          <p:nvPr/>
        </p:nvSpPr>
        <p:spPr>
          <a:xfrm>
            <a:off x="6334050" y="2290917"/>
            <a:ext cx="1178528" cy="307777"/>
          </a:xfrm>
          <a:prstGeom prst="rect">
            <a:avLst/>
          </a:prstGeom>
          <a:noFill/>
        </p:spPr>
        <p:txBody>
          <a:bodyPr wrap="none" rtlCol="0">
            <a:spAutoFit/>
          </a:bodyPr>
          <a:lstStyle/>
          <a:p>
            <a:r>
              <a:rPr lang="en-US" dirty="0"/>
              <a:t>127.0.0.1:80</a:t>
            </a:r>
          </a:p>
        </p:txBody>
      </p:sp>
      <p:cxnSp>
        <p:nvCxnSpPr>
          <p:cNvPr id="33" name="直線單箭頭接點 32"/>
          <p:cNvCxnSpPr/>
          <p:nvPr/>
        </p:nvCxnSpPr>
        <p:spPr>
          <a:xfrm>
            <a:off x="7743662" y="3548999"/>
            <a:ext cx="0" cy="69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773843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665284" y="2300215"/>
            <a:ext cx="1220206" cy="307777"/>
          </a:xfrm>
          <a:prstGeom prst="rect">
            <a:avLst/>
          </a:prstGeom>
          <a:noFill/>
        </p:spPr>
        <p:txBody>
          <a:bodyPr wrap="none" rtlCol="0">
            <a:spAutoFit/>
          </a:bodyPr>
          <a:lstStyle/>
          <a:p>
            <a:r>
              <a:rPr lang="en-US" dirty="0"/>
              <a:t>Health check</a:t>
            </a:r>
          </a:p>
        </p:txBody>
      </p:sp>
      <p:sp>
        <p:nvSpPr>
          <p:cNvPr id="37" name="文字方塊 36"/>
          <p:cNvSpPr txBox="1"/>
          <p:nvPr/>
        </p:nvSpPr>
        <p:spPr>
          <a:xfrm>
            <a:off x="7665284" y="3937089"/>
            <a:ext cx="1499128" cy="307777"/>
          </a:xfrm>
          <a:prstGeom prst="rect">
            <a:avLst/>
          </a:prstGeom>
          <a:noFill/>
        </p:spPr>
        <p:txBody>
          <a:bodyPr wrap="none" rtlCol="0">
            <a:spAutoFit/>
          </a:bodyPr>
          <a:lstStyle/>
          <a:p>
            <a:r>
              <a:rPr lang="en-US"/>
              <a:t>Register Service</a:t>
            </a:r>
            <a:endParaRPr lang="en-US" dirty="0"/>
          </a:p>
        </p:txBody>
      </p:sp>
      <p:pic>
        <p:nvPicPr>
          <p:cNvPr id="5122" name="Picture 2" descr="ãsecure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293" y="3782271"/>
            <a:ext cx="296545" cy="296545"/>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562225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Proxy</a:t>
            </a:r>
          </a:p>
          <a:p>
            <a:pPr algn="ctr"/>
            <a:r>
              <a:rPr lang="en-US" altLang="zh-TW" sz="1050" dirty="0" smtClean="0"/>
              <a:t>(Registry Aware)</a:t>
            </a:r>
            <a:endParaRPr lang="en-US" sz="1050" dirty="0" smtClean="0"/>
          </a:p>
        </p:txBody>
      </p:sp>
    </p:spTree>
    <p:extLst>
      <p:ext uri="{BB962C8B-B14F-4D97-AF65-F5344CB8AC3E}">
        <p14:creationId xmlns:p14="http://schemas.microsoft.com/office/powerpoint/2010/main" val="1168208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AGENDA</a:t>
            </a:r>
          </a:p>
        </p:txBody>
      </p:sp>
      <p:sp>
        <p:nvSpPr>
          <p:cNvPr id="3" name="文字版面配置區 2"/>
          <p:cNvSpPr>
            <a:spLocks noGrp="1"/>
          </p:cNvSpPr>
          <p:nvPr>
            <p:ph type="body" idx="1"/>
          </p:nvPr>
        </p:nvSpPr>
        <p:spPr/>
        <p:txBody>
          <a:bodyPr/>
          <a:lstStyle/>
          <a:p>
            <a:r>
              <a:rPr lang="en-US" altLang="zh-TW" dirty="0" smtClean="0"/>
              <a:t>BASIC:	Service Discovery for Developers</a:t>
            </a:r>
          </a:p>
          <a:p>
            <a:r>
              <a:rPr lang="en-US" altLang="zh-TW" dirty="0" smtClean="0"/>
              <a:t>ADV:	Case Study</a:t>
            </a:r>
          </a:p>
          <a:p>
            <a:r>
              <a:rPr lang="en-US" altLang="zh-TW" dirty="0" smtClean="0"/>
              <a:t>NEXT:	Service Mesh</a:t>
            </a:r>
          </a:p>
        </p:txBody>
      </p:sp>
    </p:spTree>
    <p:extLst>
      <p:ext uri="{BB962C8B-B14F-4D97-AF65-F5344CB8AC3E}">
        <p14:creationId xmlns:p14="http://schemas.microsoft.com/office/powerpoint/2010/main" val="21510375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From SOA to Cloud Native…</a:t>
            </a:r>
            <a:endParaRPr lang="en-US" dirty="0"/>
          </a:p>
        </p:txBody>
      </p:sp>
      <p:pic>
        <p:nvPicPr>
          <p:cNvPr id="3074" name="Picture 2" descr="æ²æèªåæ¿ä»£æå­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268"/>
            <a:ext cx="9144614" cy="285405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4835723"/>
            <a:ext cx="8265404" cy="307777"/>
          </a:xfrm>
          <a:prstGeom prst="rect">
            <a:avLst/>
          </a:prstGeom>
          <a:noFill/>
        </p:spPr>
        <p:txBody>
          <a:bodyPr wrap="none" rtlCol="0">
            <a:spAutoFit/>
          </a:bodyPr>
          <a:lstStyle/>
          <a:p>
            <a:r>
              <a:rPr lang="en-US" dirty="0"/>
              <a:t>https://www.facebook.com/photo.php?fbid=10157583170923765&amp;set=a.10150256921053765&amp;type=3</a:t>
            </a:r>
          </a:p>
        </p:txBody>
      </p:sp>
    </p:spTree>
    <p:extLst>
      <p:ext uri="{BB962C8B-B14F-4D97-AF65-F5344CB8AC3E}">
        <p14:creationId xmlns:p14="http://schemas.microsoft.com/office/powerpoint/2010/main" val="1193966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0639" y="381413"/>
            <a:ext cx="9042435" cy="3987387"/>
          </a:xfrm>
          <a:prstGeom prst="rect">
            <a:avLst/>
          </a:prstGeom>
        </p:spPr>
      </p:pic>
      <p:sp>
        <p:nvSpPr>
          <p:cNvPr id="3" name="文字方塊 2"/>
          <p:cNvSpPr txBox="1"/>
          <p:nvPr/>
        </p:nvSpPr>
        <p:spPr>
          <a:xfrm>
            <a:off x="447040" y="4627880"/>
            <a:ext cx="4721164" cy="523220"/>
          </a:xfrm>
          <a:prstGeom prst="rect">
            <a:avLst/>
          </a:prstGeom>
          <a:noFill/>
        </p:spPr>
        <p:txBody>
          <a:bodyPr wrap="none" rtlCol="0">
            <a:spAutoFit/>
          </a:bodyPr>
          <a:lstStyle/>
          <a:p>
            <a:r>
              <a:rPr lang="en-US" dirty="0">
                <a:hlinkClick r:id="rId3"/>
              </a:rPr>
              <a:t>https://</a:t>
            </a:r>
            <a:r>
              <a:rPr lang="en-US" dirty="0" smtClean="0">
                <a:hlinkClick r:id="rId3"/>
              </a:rPr>
              <a:t>www.hashicorp.com/blog/consul-1-2-service-mesh</a:t>
            </a:r>
            <a:endParaRPr lang="en-US" dirty="0" smtClean="0"/>
          </a:p>
          <a:p>
            <a:endParaRPr lang="en-US" dirty="0"/>
          </a:p>
        </p:txBody>
      </p:sp>
      <p:sp>
        <p:nvSpPr>
          <p:cNvPr id="4" name="矩形 3"/>
          <p:cNvSpPr/>
          <p:nvPr/>
        </p:nvSpPr>
        <p:spPr>
          <a:xfrm>
            <a:off x="506839" y="3417243"/>
            <a:ext cx="8010144" cy="783772"/>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351" y="1920241"/>
            <a:ext cx="3835484" cy="3371914"/>
          </a:xfrm>
          <a:prstGeom prst="rect">
            <a:avLst/>
          </a:prstGeom>
        </p:spPr>
      </p:pic>
      <p:pic>
        <p:nvPicPr>
          <p:cNvPr id="2" name="圖片 1"/>
          <p:cNvPicPr>
            <a:picLocks noChangeAspect="1"/>
          </p:cNvPicPr>
          <p:nvPr/>
        </p:nvPicPr>
        <p:blipFill rotWithShape="1">
          <a:blip r:embed="rId3"/>
          <a:srcRect b="50485"/>
          <a:stretch/>
        </p:blipFill>
        <p:spPr>
          <a:xfrm>
            <a:off x="579120" y="224581"/>
            <a:ext cx="7955280" cy="2158401"/>
          </a:xfrm>
          <a:prstGeom prst="rect">
            <a:avLst/>
          </a:prstGeom>
        </p:spPr>
      </p:pic>
      <p:cxnSp>
        <p:nvCxnSpPr>
          <p:cNvPr id="5" name="直線接點 4"/>
          <p:cNvCxnSpPr/>
          <p:nvPr/>
        </p:nvCxnSpPr>
        <p:spPr>
          <a:xfrm>
            <a:off x="465513" y="5026429"/>
            <a:ext cx="6860771" cy="0"/>
          </a:xfrm>
          <a:prstGeom prst="line">
            <a:avLst/>
          </a:prstGeom>
          <a:ln w="57150">
            <a:solidFill>
              <a:srgbClr val="CFD4D4"/>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465513" y="4718652"/>
            <a:ext cx="4721164" cy="307777"/>
          </a:xfrm>
          <a:prstGeom prst="rect">
            <a:avLst/>
          </a:prstGeom>
          <a:noFill/>
        </p:spPr>
        <p:txBody>
          <a:bodyPr wrap="none" rtlCol="0">
            <a:spAutoFit/>
          </a:bodyPr>
          <a:lstStyle/>
          <a:p>
            <a:r>
              <a:rPr lang="en-US" dirty="0"/>
              <a:t>https://www.hashicorp.com/blog/consul-1-2-service-mesh</a:t>
            </a:r>
          </a:p>
        </p:txBody>
      </p:sp>
    </p:spTree>
    <p:extLst>
      <p:ext uri="{BB962C8B-B14F-4D97-AF65-F5344CB8AC3E}">
        <p14:creationId xmlns:p14="http://schemas.microsoft.com/office/powerpoint/2010/main" val="3583922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zh-TW" altLang="en-US" dirty="0" smtClean="0"/>
              <a:t>總結</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6435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devops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959" y="550264"/>
            <a:ext cx="6407205" cy="36290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3598" y="4698031"/>
            <a:ext cx="6858000" cy="307777"/>
          </a:xfrm>
          <a:prstGeom prst="rect">
            <a:avLst/>
          </a:prstGeom>
        </p:spPr>
        <p:txBody>
          <a:bodyPr wrap="square">
            <a:spAutoFit/>
          </a:bodyPr>
          <a:lstStyle/>
          <a:p>
            <a:r>
              <a:rPr lang="en-US" dirty="0"/>
              <a:t>https://www.redmineup.com/pages/blog/devops-in-redmine</a:t>
            </a:r>
          </a:p>
        </p:txBody>
      </p:sp>
    </p:spTree>
    <p:extLst>
      <p:ext uri="{BB962C8B-B14F-4D97-AF65-F5344CB8AC3E}">
        <p14:creationId xmlns:p14="http://schemas.microsoft.com/office/powerpoint/2010/main" val="10167461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F926B-4632-4408-BD22-870A82FEAA9A}"/>
              </a:ext>
            </a:extLst>
          </p:cNvPr>
          <p:cNvSpPr/>
          <p:nvPr/>
        </p:nvSpPr>
        <p:spPr>
          <a:xfrm>
            <a:off x="-1" y="58783"/>
            <a:ext cx="9144001" cy="41409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pPr>
            <a:endParaRPr lang="zh-TW" altLang="en-US" sz="1350" kern="1200">
              <a:solidFill>
                <a:prstClr val="black"/>
              </a:solidFill>
              <a:latin typeface="微軟正黑體" panose="020B0604030504040204" pitchFamily="34" charset="-120"/>
              <a:ea typeface="微軟正黑體" panose="020B0604030504040204" pitchFamily="34" charset="-120"/>
            </a:endParaRPr>
          </a:p>
        </p:txBody>
      </p:sp>
      <p:sp>
        <p:nvSpPr>
          <p:cNvPr id="3" name="標題 3">
            <a:extLst>
              <a:ext uri="{FF2B5EF4-FFF2-40B4-BE49-F238E27FC236}">
                <a16:creationId xmlns:a16="http://schemas.microsoft.com/office/drawing/2014/main" id="{28193064-3EA3-477B-9415-489BE10340B0}"/>
              </a:ext>
            </a:extLst>
          </p:cNvPr>
          <p:cNvSpPr txBox="1">
            <a:spLocks/>
          </p:cNvSpPr>
          <p:nvPr/>
        </p:nvSpPr>
        <p:spPr>
          <a:xfrm>
            <a:off x="536448" y="776805"/>
            <a:ext cx="7543800" cy="1741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zh-TW" altLang="en-US" sz="3300" dirty="0">
                <a:solidFill>
                  <a:prstClr val="black"/>
                </a:solidFill>
                <a:latin typeface="微軟正黑體" panose="020B0604030504040204" pitchFamily="34" charset="-120"/>
                <a:ea typeface="微軟正黑體" panose="020B0604030504040204" pitchFamily="34" charset="-120"/>
              </a:rPr>
              <a:t>謝謝大家 </a:t>
            </a:r>
            <a:r>
              <a:rPr lang="en-US" altLang="zh-TW" sz="3300" dirty="0" smtClean="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a:t>
            </a:r>
          </a:p>
          <a:p>
            <a:pPr defTabSz="685800">
              <a:buClrTx/>
            </a:pPr>
            <a:endParaRPr lang="en-US" altLang="zh-TW" sz="3300" dirty="0" smtClean="0">
              <a:solidFill>
                <a:prstClr val="black"/>
              </a:solidFill>
              <a:latin typeface="微軟正黑體" panose="020B0604030504040204" pitchFamily="34" charset="-120"/>
              <a:ea typeface="微軟正黑體" panose="020B0604030504040204" pitchFamily="34" charset="-120"/>
            </a:endParaRPr>
          </a:p>
          <a:p>
            <a:pPr defTabSz="685800">
              <a:buClrTx/>
            </a:pPr>
            <a:r>
              <a:rPr lang="zh-TW" altLang="en-US" sz="3300" dirty="0" smtClean="0">
                <a:solidFill>
                  <a:prstClr val="black"/>
                </a:solidFill>
                <a:latin typeface="微軟正黑體" panose="020B0604030504040204" pitchFamily="34" charset="-120"/>
                <a:ea typeface="微軟正黑體" panose="020B0604030504040204" pitchFamily="34" charset="-120"/>
              </a:rPr>
              <a:t>歡迎到大會共</a:t>
            </a:r>
            <a:r>
              <a:rPr lang="zh-TW" altLang="en-US" sz="3300" dirty="0">
                <a:solidFill>
                  <a:prstClr val="black"/>
                </a:solidFill>
                <a:latin typeface="微軟正黑體" panose="020B0604030504040204" pitchFamily="34" charset="-120"/>
                <a:ea typeface="微軟正黑體" panose="020B0604030504040204" pitchFamily="34" charset="-120"/>
              </a:rPr>
              <a:t>筆</a:t>
            </a:r>
            <a:r>
              <a:rPr lang="zh-TW" altLang="en-US" sz="3300" dirty="0" smtClean="0">
                <a:solidFill>
                  <a:prstClr val="black"/>
                </a:solidFill>
                <a:latin typeface="微軟正黑體" panose="020B0604030504040204" pitchFamily="34" charset="-120"/>
                <a:ea typeface="微軟正黑體" panose="020B0604030504040204" pitchFamily="34" charset="-120"/>
              </a:rPr>
              <a:t>頁面提問</a:t>
            </a:r>
            <a:endParaRPr lang="en-US" altLang="zh-TW" sz="3300" dirty="0" smtClean="0">
              <a:solidFill>
                <a:prstClr val="black"/>
              </a:solidFill>
              <a:latin typeface="微軟正黑體" panose="020B0604030504040204" pitchFamily="34" charset="-120"/>
              <a:ea typeface="微軟正黑體" panose="020B0604030504040204" pitchFamily="34" charset="-120"/>
            </a:endParaRPr>
          </a:p>
          <a:p>
            <a:pPr defTabSz="685800">
              <a:buClrTx/>
            </a:pPr>
            <a:r>
              <a:rPr lang="zh-TW" altLang="en-US" sz="3300" dirty="0" smtClean="0">
                <a:solidFill>
                  <a:prstClr val="black"/>
                </a:solidFill>
                <a:latin typeface="微軟正黑體" panose="020B0604030504040204" pitchFamily="34" charset="-120"/>
                <a:ea typeface="微軟正黑體" panose="020B0604030504040204" pitchFamily="34" charset="-120"/>
              </a:rPr>
              <a:t>或是蒞臨 </a:t>
            </a:r>
            <a:r>
              <a:rPr lang="en-US" altLang="zh-TW" sz="3300" dirty="0" smtClean="0">
                <a:solidFill>
                  <a:prstClr val="black"/>
                </a:solidFill>
                <a:latin typeface="微軟正黑體" panose="020B0604030504040204" pitchFamily="34" charset="-120"/>
                <a:ea typeface="微軟正黑體" panose="020B0604030504040204" pitchFamily="34" charset="-120"/>
              </a:rPr>
              <a:t>91APP </a:t>
            </a:r>
            <a:r>
              <a:rPr lang="zh-TW" altLang="en-US" sz="3300" dirty="0" smtClean="0">
                <a:solidFill>
                  <a:prstClr val="black"/>
                </a:solidFill>
                <a:latin typeface="微軟正黑體" panose="020B0604030504040204" pitchFamily="34" charset="-120"/>
                <a:ea typeface="微軟正黑體" panose="020B0604030504040204" pitchFamily="34" charset="-120"/>
              </a:rPr>
              <a:t>攤位分享心得</a:t>
            </a:r>
            <a:endParaRPr lang="en-US" altLang="zh-TW" sz="3300" dirty="0">
              <a:solidFill>
                <a:prstClr val="black"/>
              </a:solidFill>
              <a:latin typeface="微軟正黑體" panose="020B0604030504040204" pitchFamily="34" charset="-120"/>
              <a:ea typeface="微軟正黑體" panose="020B0604030504040204" pitchFamily="34" charset="-120"/>
            </a:endParaRPr>
          </a:p>
        </p:txBody>
      </p:sp>
      <p:sp>
        <p:nvSpPr>
          <p:cNvPr id="4" name="副標題 4">
            <a:extLst>
              <a:ext uri="{FF2B5EF4-FFF2-40B4-BE49-F238E27FC236}">
                <a16:creationId xmlns:a16="http://schemas.microsoft.com/office/drawing/2014/main" id="{080E3343-5A40-4557-862C-41B18225F86D}"/>
              </a:ext>
            </a:extLst>
          </p:cNvPr>
          <p:cNvSpPr txBox="1">
            <a:spLocks/>
          </p:cNvSpPr>
          <p:nvPr/>
        </p:nvSpPr>
        <p:spPr>
          <a:xfrm>
            <a:off x="825038" y="3263946"/>
            <a:ext cx="7543800" cy="9350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zh-TW" altLang="en-US" sz="2100">
                <a:solidFill>
                  <a:prstClr val="black"/>
                </a:solidFill>
                <a:latin typeface="微軟正黑體" panose="020B0604030504040204" pitchFamily="34" charset="-120"/>
                <a:ea typeface="微軟正黑體" panose="020B0604030504040204" pitchFamily="34" charset="-120"/>
              </a:rPr>
              <a:t>請支持 安德魯的部落格 </a:t>
            </a:r>
            <a:r>
              <a:rPr lang="en-US" altLang="zh-TW" sz="2100">
                <a:solidFill>
                  <a:prstClr val="black"/>
                </a:solidFill>
                <a:latin typeface="微軟正黑體" panose="020B0604030504040204" pitchFamily="34" charset="-120"/>
                <a:ea typeface="微軟正黑體" panose="020B0604030504040204" pitchFamily="34" charset="-120"/>
              </a:rPr>
              <a:t>~</a:t>
            </a:r>
          </a:p>
          <a:p>
            <a:pPr marL="171450" indent="-171450" defTabSz="685800">
              <a:spcBef>
                <a:spcPts val="750"/>
              </a:spcBef>
              <a:buClrTx/>
            </a:pPr>
            <a:r>
              <a:rPr lang="en-US" altLang="zh-TW" sz="2100">
                <a:solidFill>
                  <a:prstClr val="black"/>
                </a:solidFill>
                <a:latin typeface="微軟正黑體" panose="020B0604030504040204" pitchFamily="34" charset="-120"/>
                <a:ea typeface="微軟正黑體" panose="020B0604030504040204" pitchFamily="34" charset="-120"/>
                <a:hlinkClick r:id="rId3"/>
              </a:rPr>
              <a:t>https://www.facebook.com/andrew.blog.0928</a:t>
            </a:r>
            <a:endParaRPr lang="en-US" altLang="zh-TW" sz="2100">
              <a:solidFill>
                <a:prstClr val="black"/>
              </a:solidFill>
              <a:latin typeface="微軟正黑體" panose="020B0604030504040204" pitchFamily="34" charset="-120"/>
              <a:ea typeface="微軟正黑體" panose="020B0604030504040204" pitchFamily="34" charset="-120"/>
            </a:endParaRPr>
          </a:p>
          <a:p>
            <a:pPr marL="171450" indent="-171450" defTabSz="685800">
              <a:spcBef>
                <a:spcPts val="750"/>
              </a:spcBef>
              <a:buClrTx/>
            </a:pPr>
            <a:r>
              <a:rPr lang="en-US" altLang="zh-TW" sz="2100">
                <a:solidFill>
                  <a:prstClr val="black"/>
                </a:solidFill>
                <a:latin typeface="微軟正黑體" panose="020B0604030504040204" pitchFamily="34" charset="-120"/>
                <a:ea typeface="微軟正黑體" panose="020B0604030504040204" pitchFamily="34" charset="-120"/>
                <a:hlinkClick r:id="rId4"/>
              </a:rPr>
              <a:t>http://columns.chicken-house.net/</a:t>
            </a:r>
            <a:endParaRPr lang="en-US" altLang="zh-TW" sz="2100">
              <a:solidFill>
                <a:prstClr val="black"/>
              </a:solidFill>
              <a:latin typeface="微軟正黑體" panose="020B0604030504040204" pitchFamily="34" charset="-120"/>
              <a:ea typeface="微軟正黑體" panose="020B0604030504040204" pitchFamily="34" charset="-120"/>
            </a:endParaRPr>
          </a:p>
          <a:p>
            <a:pPr marL="171450" indent="-171450" defTabSz="685800">
              <a:spcBef>
                <a:spcPts val="750"/>
              </a:spcBef>
              <a:buClrTx/>
            </a:pPr>
            <a:endParaRPr lang="en-US" altLang="zh-TW" sz="2100">
              <a:solidFill>
                <a:prstClr val="black"/>
              </a:solidFill>
              <a:latin typeface="微軟正黑體" panose="020B0604030504040204" pitchFamily="34" charset="-120"/>
              <a:ea typeface="微軟正黑體" panose="020B0604030504040204" pitchFamily="34" charset="-120"/>
            </a:endParaRPr>
          </a:p>
          <a:p>
            <a:pPr marL="171450" indent="-171450" defTabSz="685800">
              <a:spcBef>
                <a:spcPts val="750"/>
              </a:spcBef>
              <a:buClrTx/>
            </a:pPr>
            <a:endParaRPr lang="zh-TW" altLang="en-US" sz="2100" dirty="0">
              <a:solidFill>
                <a:prstClr val="black"/>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2AAD38E-62B6-4328-9054-729EE0350F94}"/>
              </a:ext>
            </a:extLst>
          </p:cNvPr>
          <p:cNvPicPr>
            <a:picLocks noChangeAspect="1"/>
          </p:cNvPicPr>
          <p:nvPr/>
        </p:nvPicPr>
        <p:blipFill>
          <a:blip r:embed="rId5"/>
          <a:stretch>
            <a:fillRect/>
          </a:stretch>
        </p:blipFill>
        <p:spPr>
          <a:xfrm>
            <a:off x="6289766" y="1378067"/>
            <a:ext cx="2792091" cy="2803395"/>
          </a:xfrm>
          <a:prstGeom prst="rect">
            <a:avLst/>
          </a:prstGeom>
        </p:spPr>
      </p:pic>
      <p:pic>
        <p:nvPicPr>
          <p:cNvPr id="9" name="Shape 55"/>
          <p:cNvPicPr preferRelativeResize="0"/>
          <p:nvPr/>
        </p:nvPicPr>
        <p:blipFill>
          <a:blip r:embed="rId6">
            <a:alphaModFix/>
          </a:blip>
          <a:stretch>
            <a:fillRect/>
          </a:stretch>
        </p:blipFill>
        <p:spPr>
          <a:xfrm>
            <a:off x="2362972" y="2162506"/>
            <a:ext cx="1362075" cy="457200"/>
          </a:xfrm>
          <a:prstGeom prst="rect">
            <a:avLst/>
          </a:prstGeom>
          <a:noFill/>
          <a:ln>
            <a:noFill/>
          </a:ln>
        </p:spPr>
      </p:pic>
    </p:spTree>
    <p:extLst>
      <p:ext uri="{BB962C8B-B14F-4D97-AF65-F5344CB8AC3E}">
        <p14:creationId xmlns:p14="http://schemas.microsoft.com/office/powerpoint/2010/main" val="3435798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472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smtClean="0"/>
              <a:t/>
            </a:r>
            <a:br>
              <a:rPr lang="en-US" sz="6000" b="0" dirty="0" smtClean="0"/>
            </a:br>
            <a:r>
              <a:rPr lang="en-US" altLang="zh-TW" sz="6000" b="0" dirty="0" smtClean="0"/>
              <a:t>1.</a:t>
            </a:r>
            <a:r>
              <a:rPr lang="zh-TW" altLang="en-US" sz="6000" b="0" dirty="0" smtClean="0"/>
              <a:t> </a:t>
            </a:r>
            <a:r>
              <a:rPr lang="en-US" altLang="zh-TW" sz="6000" b="0" dirty="0" smtClean="0"/>
              <a:t>Service Discovery</a:t>
            </a:r>
            <a:br>
              <a:rPr lang="en-US" altLang="zh-TW" sz="6000" b="0" dirty="0" smtClean="0"/>
            </a:br>
            <a:r>
              <a:rPr lang="en-US" altLang="zh-TW" sz="3200" b="0" dirty="0" smtClean="0"/>
              <a:t>        for developers</a:t>
            </a:r>
            <a:endParaRPr lang="en-US" b="0" dirty="0"/>
          </a:p>
        </p:txBody>
      </p:sp>
      <p:sp>
        <p:nvSpPr>
          <p:cNvPr id="14" name="副標題 13"/>
          <p:cNvSpPr>
            <a:spLocks noGrp="1"/>
          </p:cNvSpPr>
          <p:nvPr>
            <p:ph type="subTitle" idx="1"/>
          </p:nvPr>
        </p:nvSpPr>
        <p:spPr/>
        <p:txBody>
          <a:bodyPr/>
          <a:lstStyle/>
          <a:p>
            <a:endParaRPr lang="en-US" sz="3600" dirty="0" smtClean="0"/>
          </a:p>
          <a:p>
            <a:r>
              <a:rPr lang="zh-TW" altLang="en-US" sz="3600" dirty="0" smtClean="0"/>
              <a:t>管理為</a:t>
            </a:r>
            <a:r>
              <a:rPr lang="zh-TW" altLang="en-US" sz="3600" dirty="0"/>
              <a:t>數</a:t>
            </a:r>
            <a:r>
              <a:rPr lang="zh-TW" altLang="en-US" sz="3600" dirty="0" smtClean="0"/>
              <a:t>眾多服務的難題</a:t>
            </a:r>
            <a:endParaRPr lang="en-US" sz="3600" dirty="0"/>
          </a:p>
        </p:txBody>
      </p:sp>
    </p:spTree>
    <p:extLst>
      <p:ext uri="{BB962C8B-B14F-4D97-AF65-F5344CB8AC3E}">
        <p14:creationId xmlns:p14="http://schemas.microsoft.com/office/powerpoint/2010/main" val="3151825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1.wp.nginx.com/wp-content/uploads/2017/09/Modern-Apps-1024x5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61" y="165351"/>
            <a:ext cx="8187800" cy="450968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81435" y="4728754"/>
            <a:ext cx="6590266" cy="523220"/>
          </a:xfrm>
          <a:prstGeom prst="rect">
            <a:avLst/>
          </a:prstGeom>
          <a:noFill/>
        </p:spPr>
        <p:txBody>
          <a:bodyPr wrap="none" rtlCol="0">
            <a:spAutoFit/>
          </a:bodyPr>
          <a:lstStyle/>
          <a:p>
            <a:r>
              <a:rPr lang="en-US" dirty="0">
                <a:hlinkClick r:id="rId4"/>
              </a:rPr>
              <a:t>https://www.nginx.com/blog/nginmesh-nginx-as-a-proxy-in-an-istio-service-mesh/</a:t>
            </a:r>
            <a:endParaRPr lang="en-US" dirty="0"/>
          </a:p>
          <a:p>
            <a:endParaRPr lang="en-US" dirty="0"/>
          </a:p>
        </p:txBody>
      </p:sp>
    </p:spTree>
    <p:extLst>
      <p:ext uri="{BB962C8B-B14F-4D97-AF65-F5344CB8AC3E}">
        <p14:creationId xmlns:p14="http://schemas.microsoft.com/office/powerpoint/2010/main" val="250939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nah\AppData\Local\Temp\enhtmlclip\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8" y="138710"/>
            <a:ext cx="6928541" cy="450355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70985" y="4728757"/>
            <a:ext cx="6551794" cy="523220"/>
          </a:xfrm>
          <a:prstGeom prst="rect">
            <a:avLst/>
          </a:prstGeom>
          <a:noFill/>
        </p:spPr>
        <p:txBody>
          <a:bodyPr wrap="none" rtlCol="0">
            <a:spAutoFit/>
          </a:bodyPr>
          <a:lstStyle/>
          <a:p>
            <a:r>
              <a:rPr lang="en-US" dirty="0">
                <a:hlinkClick r:id="rId4"/>
              </a:rPr>
              <a:t>https://blog.appdynamics.com/news/visualizing-and-tracking-your-microservices/</a:t>
            </a:r>
            <a:endParaRPr lang="en-US" dirty="0"/>
          </a:p>
          <a:p>
            <a:endParaRPr lang="en-US" dirty="0"/>
          </a:p>
        </p:txBody>
      </p:sp>
    </p:spTree>
    <p:extLst>
      <p:ext uri="{BB962C8B-B14F-4D97-AF65-F5344CB8AC3E}">
        <p14:creationId xmlns:p14="http://schemas.microsoft.com/office/powerpoint/2010/main" val="3239525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sualstudiomagazine.com/articles/2018/08/01/~/media/ECG/visualstudiomagazine/Images/IntroImages2016/0116vsm_McCaffreyRLab.ashx"/>
          <p:cNvPicPr>
            <a:picLocks noChangeAspect="1" noChangeArrowheads="1"/>
          </p:cNvPicPr>
          <p:nvPr/>
        </p:nvPicPr>
        <p:blipFill rotWithShape="1">
          <a:blip r:embed="rId3">
            <a:extLst>
              <a:ext uri="{28A0092B-C50C-407E-A947-70E740481C1C}">
                <a14:useLocalDpi xmlns:a14="http://schemas.microsoft.com/office/drawing/2010/main" val="0"/>
              </a:ext>
            </a:extLst>
          </a:blip>
          <a:srcRect b="27862"/>
          <a:stretch/>
        </p:blipFill>
        <p:spPr bwMode="auto">
          <a:xfrm>
            <a:off x="151529" y="146631"/>
            <a:ext cx="8861842" cy="44462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0535" y="4645152"/>
            <a:ext cx="5362365" cy="307777"/>
          </a:xfrm>
          <a:prstGeom prst="rect">
            <a:avLst/>
          </a:prstGeom>
          <a:noFill/>
        </p:spPr>
        <p:txBody>
          <a:bodyPr wrap="none" rtlCol="0">
            <a:spAutoFit/>
          </a:bodyPr>
          <a:lstStyle/>
          <a:p>
            <a:r>
              <a:rPr lang="en-US" altLang="zh-TW" dirty="0"/>
              <a:t>( N</a:t>
            </a:r>
            <a:r>
              <a:rPr lang="zh-TW" altLang="en-US" dirty="0"/>
              <a:t> </a:t>
            </a:r>
            <a:r>
              <a:rPr lang="en-US" altLang="zh-TW" dirty="0"/>
              <a:t>x M )</a:t>
            </a:r>
            <a:r>
              <a:rPr lang="en-US" altLang="zh-TW" baseline="30000" dirty="0"/>
              <a:t>2</a:t>
            </a:r>
            <a:r>
              <a:rPr lang="en-US" altLang="zh-TW" dirty="0"/>
              <a:t> </a:t>
            </a:r>
            <a:r>
              <a:rPr lang="zh-TW" altLang="en-US" dirty="0"/>
              <a:t>的複雜</a:t>
            </a:r>
            <a:r>
              <a:rPr lang="zh-TW" altLang="en-US" dirty="0" smtClean="0"/>
              <a:t>度</a:t>
            </a:r>
            <a:r>
              <a:rPr lang="en-US" altLang="zh-TW" dirty="0" smtClean="0"/>
              <a:t>….  N </a:t>
            </a:r>
            <a:r>
              <a:rPr lang="zh-TW" altLang="en-US" dirty="0" smtClean="0"/>
              <a:t>種服務，每個服務有</a:t>
            </a:r>
            <a:r>
              <a:rPr lang="zh-TW" altLang="en-US" dirty="0"/>
              <a:t> </a:t>
            </a:r>
            <a:r>
              <a:rPr lang="en-US" altLang="zh-TW" dirty="0" smtClean="0"/>
              <a:t>M</a:t>
            </a:r>
            <a:r>
              <a:rPr lang="zh-TW" altLang="en-US" dirty="0" smtClean="0"/>
              <a:t> 個</a:t>
            </a:r>
            <a:r>
              <a:rPr lang="zh-TW" altLang="en-US" dirty="0"/>
              <a:t> </a:t>
            </a:r>
            <a:r>
              <a:rPr lang="en-US" altLang="zh-TW" dirty="0" smtClean="0"/>
              <a:t>instance(s)…</a:t>
            </a:r>
            <a:endParaRPr lang="en-US" dirty="0"/>
          </a:p>
        </p:txBody>
      </p:sp>
    </p:spTree>
    <p:extLst>
      <p:ext uri="{BB962C8B-B14F-4D97-AF65-F5344CB8AC3E}">
        <p14:creationId xmlns:p14="http://schemas.microsoft.com/office/powerpoint/2010/main" val="223386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386D2C1-0D36-4F04-BF61-F75F70E0BAE3}"/>
              </a:ext>
            </a:extLst>
          </p:cNvPr>
          <p:cNvSpPr>
            <a:spLocks noGrp="1"/>
          </p:cNvSpPr>
          <p:nvPr>
            <p:ph type="title"/>
          </p:nvPr>
        </p:nvSpPr>
        <p:spPr/>
        <p:txBody>
          <a:bodyPr/>
          <a:lstStyle/>
          <a:p>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zh-TW" altLang="en-US" sz="3200" dirty="0" smtClean="0"/>
              <a:t>需求</a:t>
            </a:r>
            <a:r>
              <a:rPr lang="en-US" altLang="zh-TW" sz="3200" dirty="0" smtClean="0"/>
              <a:t>1. </a:t>
            </a:r>
            <a:r>
              <a:rPr lang="zh-TW" altLang="en-US" sz="3200" dirty="0"/>
              <a:t>如何管理好單一服務內的 </a:t>
            </a:r>
            <a:r>
              <a:rPr lang="en-US" altLang="zh-TW" sz="3200" dirty="0"/>
              <a:t>instances?</a:t>
            </a:r>
            <a:endParaRPr lang="zh-TW" altLang="en-US" sz="3200" dirty="0"/>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344345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41948</TotalTime>
  <Words>3095</Words>
  <Application>Microsoft Office PowerPoint</Application>
  <PresentationFormat>如螢幕大小 (16:9)</PresentationFormat>
  <Paragraphs>382</Paragraphs>
  <Slides>46</Slides>
  <Notes>21</Notes>
  <HiddenSlides>2</HiddenSlides>
  <MMClips>1</MMClips>
  <ScaleCrop>false</ScaleCrop>
  <HeadingPairs>
    <vt:vector size="6" baseType="variant">
      <vt:variant>
        <vt:lpstr>使用字型</vt:lpstr>
      </vt:variant>
      <vt:variant>
        <vt:i4>6</vt:i4>
      </vt:variant>
      <vt:variant>
        <vt:lpstr>佈景主題</vt:lpstr>
      </vt:variant>
      <vt:variant>
        <vt:i4>4</vt:i4>
      </vt:variant>
      <vt:variant>
        <vt:lpstr>投影片標題</vt:lpstr>
      </vt:variant>
      <vt:variant>
        <vt:i4>46</vt:i4>
      </vt:variant>
    </vt:vector>
  </HeadingPairs>
  <TitlesOfParts>
    <vt:vector size="56" baseType="lpstr">
      <vt:lpstr>微軟正黑體</vt:lpstr>
      <vt:lpstr>新細明體</vt:lpstr>
      <vt:lpstr>Arial</vt:lpstr>
      <vt:lpstr>Calibri</vt:lpstr>
      <vt:lpstr>Calibri Light</vt:lpstr>
      <vt:lpstr>Wingdings</vt:lpstr>
      <vt:lpstr>Swiss</vt:lpstr>
      <vt:lpstr>Office 佈景主題</vt:lpstr>
      <vt:lpstr>1_Office 佈景主題</vt:lpstr>
      <vt:lpstr>1_Swiss</vt:lpstr>
      <vt:lpstr>PowerPoint 簡報</vt:lpstr>
      <vt:lpstr>Andrew Wu 是誰?</vt:lpstr>
      <vt:lpstr>PowerPoint 簡報</vt:lpstr>
      <vt:lpstr>AGENDA</vt:lpstr>
      <vt:lpstr> 1. Service Discovery         for developers</vt:lpstr>
      <vt:lpstr>PowerPoint 簡報</vt:lpstr>
      <vt:lpstr>PowerPoint 簡報</vt:lpstr>
      <vt:lpstr>PowerPoint 簡報</vt:lpstr>
      <vt:lpstr>    需求1. 如何管理好單一服務內的 instances?</vt:lpstr>
      <vt:lpstr>PowerPoint 簡報</vt:lpstr>
      <vt:lpstr>PowerPoint 簡報</vt:lpstr>
      <vt:lpstr>Service Discovery Patterns</vt:lpstr>
      <vt:lpstr>服務啟動到被呼叫的過程</vt:lpstr>
      <vt:lpstr>高整合度的方案: HashiCorp Consul</vt:lpstr>
      <vt:lpstr>Consul: Server Side Disc Pattern</vt:lpstr>
      <vt:lpstr>Consul: Client Side Disc Pattern</vt:lpstr>
      <vt:lpstr>PowerPoint 簡報</vt:lpstr>
      <vt:lpstr>PowerPoint 簡報</vt:lpstr>
      <vt:lpstr>  2. Advanced Scenario</vt:lpstr>
      <vt:lpstr>需求2: 更靈活的服務調度</vt:lpstr>
      <vt:lpstr>案例: Slack SLA and Support</vt:lpstr>
      <vt:lpstr>Different With Load Balancer?</vt:lpstr>
      <vt:lpstr>Service Definition + Tagging</vt:lpstr>
      <vt:lpstr>PowerPoint 簡報</vt:lpstr>
      <vt:lpstr>PowerPoint 簡報</vt:lpstr>
      <vt:lpstr>PowerPoint 簡報</vt:lpstr>
      <vt:lpstr>PowerPoint 簡報</vt:lpstr>
      <vt:lpstr>需求3: 管理外部服務</vt:lpstr>
      <vt:lpstr>PowerPoint 簡報</vt:lpstr>
      <vt:lpstr>PowerPoint 簡報</vt:lpstr>
      <vt:lpstr>問題4: 如何發現 “服務發現” 服務?</vt:lpstr>
      <vt:lpstr>PowerPoint 簡報</vt:lpstr>
      <vt:lpstr>PowerPoint 簡報</vt:lpstr>
      <vt:lpstr>PowerPoint 簡報</vt:lpstr>
      <vt:lpstr> Next…</vt:lpstr>
      <vt:lpstr>需求5: 如何避免 “侵入式” 的更新問題?</vt:lpstr>
      <vt:lpstr>Again: Different?</vt:lpstr>
      <vt:lpstr>PowerPoint 簡報</vt:lpstr>
      <vt:lpstr>思考: 如果每台 server 都有 LB + RP ?</vt:lpstr>
      <vt:lpstr>From SOA to Cloud Native…</vt:lpstr>
      <vt:lpstr>PowerPoint 簡報</vt:lpstr>
      <vt:lpstr>PowerPoint 簡報</vt:lpstr>
      <vt:lpstr> 總結</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Andrew Wu</dc:creator>
  <cp:lastModifiedBy>Andrew Wu</cp:lastModifiedBy>
  <cp:revision>312</cp:revision>
  <dcterms:modified xsi:type="dcterms:W3CDTF">2018-09-10T16:14:08Z</dcterms:modified>
</cp:coreProperties>
</file>